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7"/>
  </p:handoutMasterIdLst>
  <p:sldIdLst>
    <p:sldId id="265" r:id="rId5"/>
    <p:sldId id="266"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AB1AC3-A92C-91FD-CD51-3451109662C5}" name="Stacey Francis" initials="SF" userId="S::00113612@uwa.edu.au::b6fdbf9b-03b8-49b1-90e8-d3173edb609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ndra De Freitas" initials="SDF" lastIdx="2" clrIdx="0">
    <p:extLst>
      <p:ext uri="{19B8F6BF-5375-455C-9EA6-DF929625EA0E}">
        <p15:presenceInfo xmlns:p15="http://schemas.microsoft.com/office/powerpoint/2012/main" userId="S::00097296@uwa.edu.au::b640f930-3213-4be2-adbb-9cdbe421c2a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E4A3"/>
    <a:srgbClr val="B6F4D9"/>
    <a:srgbClr val="EDA1ED"/>
    <a:srgbClr val="AF21AF"/>
    <a:srgbClr val="FFC3C3"/>
    <a:srgbClr val="D2DEEF"/>
    <a:srgbClr val="F2C4DE"/>
    <a:srgbClr val="D95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EB98BE-DD55-8056-21C2-C97936B9BEFD}" v="7" dt="2025-01-16T06:42:57.6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3" autoAdjust="0"/>
    <p:restoredTop sz="94660"/>
  </p:normalViewPr>
  <p:slideViewPr>
    <p:cSldViewPr snapToGrid="0">
      <p:cViewPr varScale="1">
        <p:scale>
          <a:sx n="77" d="100"/>
          <a:sy n="77" d="100"/>
        </p:scale>
        <p:origin x="96" y="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Francis" userId="b6fdbf9b-03b8-49b1-90e8-d3173edb6092" providerId="ADAL" clId="{3C0F3622-488D-4C82-AFD5-24936C5B4756}"/>
    <pc:docChg chg="undo redo custSel modSld">
      <pc:chgData name="Stacey Francis" userId="b6fdbf9b-03b8-49b1-90e8-d3173edb6092" providerId="ADAL" clId="{3C0F3622-488D-4C82-AFD5-24936C5B4756}" dt="2024-12-02T02:25:48.142" v="72" actId="313"/>
      <pc:docMkLst>
        <pc:docMk/>
      </pc:docMkLst>
      <pc:sldChg chg="modSp mod addCm modCm">
        <pc:chgData name="Stacey Francis" userId="b6fdbf9b-03b8-49b1-90e8-d3173edb6092" providerId="ADAL" clId="{3C0F3622-488D-4C82-AFD5-24936C5B4756}" dt="2024-12-02T02:25:48.142" v="72" actId="313"/>
        <pc:sldMkLst>
          <pc:docMk/>
          <pc:sldMk cId="3360897988" sldId="265"/>
        </pc:sldMkLst>
        <pc:spChg chg="mod">
          <ac:chgData name="Stacey Francis" userId="b6fdbf9b-03b8-49b1-90e8-d3173edb6092" providerId="ADAL" clId="{3C0F3622-488D-4C82-AFD5-24936C5B4756}" dt="2024-12-02T02:25:48.142" v="72" actId="313"/>
          <ac:spMkLst>
            <pc:docMk/>
            <pc:sldMk cId="3360897988" sldId="265"/>
            <ac:spMk id="2" creationId="{00000000-0000-0000-0000-000000000000}"/>
          </ac:spMkLst>
        </pc:spChg>
        <pc:extLst>
          <p:ext xmlns:p="http://schemas.openxmlformats.org/presentationml/2006/main" uri="{D6D511B9-2390-475A-947B-AFAB55BFBCF1}">
            <pc226:cmChg xmlns:pc226="http://schemas.microsoft.com/office/powerpoint/2022/06/main/command" chg="add mod">
              <pc226:chgData name="Stacey Francis" userId="b6fdbf9b-03b8-49b1-90e8-d3173edb6092" providerId="ADAL" clId="{3C0F3622-488D-4C82-AFD5-24936C5B4756}" dt="2024-12-02T02:25:48.142" v="72" actId="313"/>
              <pc2:cmMkLst xmlns:pc2="http://schemas.microsoft.com/office/powerpoint/2019/9/main/command">
                <pc:docMk/>
                <pc:sldMk cId="3360897988" sldId="265"/>
                <pc2:cmMk id="{B3E2240F-6812-40DB-9691-E4CA2D4DAF49}"/>
              </pc2:cmMkLst>
            </pc226:cmChg>
          </p:ext>
        </pc:extLst>
      </pc:sldChg>
    </pc:docChg>
  </pc:docChgLst>
  <pc:docChgLst>
    <pc:chgData name="Stacey Francis" userId="b6fdbf9b-03b8-49b1-90e8-d3173edb6092" providerId="ADAL" clId="{52AA7D5E-E864-4553-87D7-D2A31236AC09}"/>
    <pc:docChg chg="undo custSel addSld delSld modSld">
      <pc:chgData name="Stacey Francis" userId="b6fdbf9b-03b8-49b1-90e8-d3173edb6092" providerId="ADAL" clId="{52AA7D5E-E864-4553-87D7-D2A31236AC09}" dt="2024-12-02T01:53:07.622" v="89" actId="47"/>
      <pc:docMkLst>
        <pc:docMk/>
      </pc:docMkLst>
      <pc:sldChg chg="modSp mod">
        <pc:chgData name="Stacey Francis" userId="b6fdbf9b-03b8-49b1-90e8-d3173edb6092" providerId="ADAL" clId="{52AA7D5E-E864-4553-87D7-D2A31236AC09}" dt="2024-12-02T01:53:00.243" v="88" actId="20577"/>
        <pc:sldMkLst>
          <pc:docMk/>
          <pc:sldMk cId="3366725596" sldId="266"/>
        </pc:sldMkLst>
        <pc:graphicFrameChg chg="mod modGraphic">
          <ac:chgData name="Stacey Francis" userId="b6fdbf9b-03b8-49b1-90e8-d3173edb6092" providerId="ADAL" clId="{52AA7D5E-E864-4553-87D7-D2A31236AC09}" dt="2024-12-02T01:53:00.243" v="88" actId="20577"/>
          <ac:graphicFrameMkLst>
            <pc:docMk/>
            <pc:sldMk cId="3366725596" sldId="266"/>
            <ac:graphicFrameMk id="2" creationId="{24067823-0251-0737-F01E-B1AB4804D70E}"/>
          </ac:graphicFrameMkLst>
        </pc:graphicFrameChg>
        <pc:graphicFrameChg chg="modGraphic">
          <ac:chgData name="Stacey Francis" userId="b6fdbf9b-03b8-49b1-90e8-d3173edb6092" providerId="ADAL" clId="{52AA7D5E-E864-4553-87D7-D2A31236AC09}" dt="2024-12-02T01:49:47.828" v="18" actId="20577"/>
          <ac:graphicFrameMkLst>
            <pc:docMk/>
            <pc:sldMk cId="3366725596" sldId="266"/>
            <ac:graphicFrameMk id="4" creationId="{81499C82-6EA8-3231-86B7-FF7659BC0FBF}"/>
          </ac:graphicFrameMkLst>
        </pc:graphicFrameChg>
      </pc:sldChg>
      <pc:sldChg chg="add del">
        <pc:chgData name="Stacey Francis" userId="b6fdbf9b-03b8-49b1-90e8-d3173edb6092" providerId="ADAL" clId="{52AA7D5E-E864-4553-87D7-D2A31236AC09}" dt="2024-12-02T01:53:07.622" v="89" actId="47"/>
        <pc:sldMkLst>
          <pc:docMk/>
          <pc:sldMk cId="4079441645" sldId="267"/>
        </pc:sldMkLst>
      </pc:sldChg>
    </pc:docChg>
  </pc:docChgLst>
  <pc:docChgLst>
    <pc:chgData name="Stacey Francis" userId="S::00113612@uwa.edu.au::b6fdbf9b-03b8-49b1-90e8-d3173edb6092" providerId="AD" clId="Web-{DCEB98BE-DD55-8056-21C2-C97936B9BEFD}"/>
    <pc:docChg chg="modSld">
      <pc:chgData name="Stacey Francis" userId="S::00113612@uwa.edu.au::b6fdbf9b-03b8-49b1-90e8-d3173edb6092" providerId="AD" clId="Web-{DCEB98BE-DD55-8056-21C2-C97936B9BEFD}" dt="2025-01-16T06:42:57.505" v="3" actId="20577"/>
      <pc:docMkLst>
        <pc:docMk/>
      </pc:docMkLst>
      <pc:sldChg chg="modSp">
        <pc:chgData name="Stacey Francis" userId="S::00113612@uwa.edu.au::b6fdbf9b-03b8-49b1-90e8-d3173edb6092" providerId="AD" clId="Web-{DCEB98BE-DD55-8056-21C2-C97936B9BEFD}" dt="2025-01-16T06:42:57.505" v="3" actId="20577"/>
        <pc:sldMkLst>
          <pc:docMk/>
          <pc:sldMk cId="3360897988" sldId="265"/>
        </pc:sldMkLst>
        <pc:spChg chg="mod">
          <ac:chgData name="Stacey Francis" userId="S::00113612@uwa.edu.au::b6fdbf9b-03b8-49b1-90e8-d3173edb6092" providerId="AD" clId="Web-{DCEB98BE-DD55-8056-21C2-C97936B9BEFD}" dt="2025-01-16T06:42:57.505" v="3" actId="20577"/>
          <ac:spMkLst>
            <pc:docMk/>
            <pc:sldMk cId="3360897988" sldId="265"/>
            <ac:spMk id="2" creationId="{00000000-0000-0000-0000-000000000000}"/>
          </ac:spMkLst>
        </pc:spChg>
      </pc:sldChg>
      <pc:sldChg chg="modSp">
        <pc:chgData name="Stacey Francis" userId="S::00113612@uwa.edu.au::b6fdbf9b-03b8-49b1-90e8-d3173edb6092" providerId="AD" clId="Web-{DCEB98BE-DD55-8056-21C2-C97936B9BEFD}" dt="2025-01-16T06:42:15.801" v="1"/>
        <pc:sldMkLst>
          <pc:docMk/>
          <pc:sldMk cId="3366725596" sldId="266"/>
        </pc:sldMkLst>
        <pc:graphicFrameChg chg="mod modGraphic">
          <ac:chgData name="Stacey Francis" userId="S::00113612@uwa.edu.au::b6fdbf9b-03b8-49b1-90e8-d3173edb6092" providerId="AD" clId="Web-{DCEB98BE-DD55-8056-21C2-C97936B9BEFD}" dt="2025-01-16T06:42:15.801" v="1"/>
          <ac:graphicFrameMkLst>
            <pc:docMk/>
            <pc:sldMk cId="3366725596" sldId="266"/>
            <ac:graphicFrameMk id="2" creationId="{24067823-0251-0737-F01E-B1AB4804D70E}"/>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823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899" y="0"/>
            <a:ext cx="2946189" cy="498236"/>
          </a:xfrm>
          <a:prstGeom prst="rect">
            <a:avLst/>
          </a:prstGeom>
        </p:spPr>
        <p:txBody>
          <a:bodyPr vert="horz" lIns="91440" tIns="45720" rIns="91440" bIns="45720" rtlCol="0"/>
          <a:lstStyle>
            <a:lvl1pPr algn="r">
              <a:defRPr sz="1200"/>
            </a:lvl1pPr>
          </a:lstStyle>
          <a:p>
            <a:fld id="{8EB85D8D-0443-4323-A002-EE41FA230F89}" type="datetimeFigureOut">
              <a:rPr lang="en-US" smtClean="0"/>
              <a:t>1/15/2025</a:t>
            </a:fld>
            <a:endParaRPr lang="en-US"/>
          </a:p>
        </p:txBody>
      </p:sp>
      <p:sp>
        <p:nvSpPr>
          <p:cNvPr id="4" name="Footer Placeholder 3"/>
          <p:cNvSpPr>
            <a:spLocks noGrp="1"/>
          </p:cNvSpPr>
          <p:nvPr>
            <p:ph type="ftr" sz="quarter" idx="2"/>
          </p:nvPr>
        </p:nvSpPr>
        <p:spPr>
          <a:xfrm>
            <a:off x="1" y="9428403"/>
            <a:ext cx="2946189" cy="49823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899" y="9428403"/>
            <a:ext cx="2946189" cy="498236"/>
          </a:xfrm>
          <a:prstGeom prst="rect">
            <a:avLst/>
          </a:prstGeom>
        </p:spPr>
        <p:txBody>
          <a:bodyPr vert="horz" lIns="91440" tIns="45720" rIns="91440" bIns="45720" rtlCol="0" anchor="b"/>
          <a:lstStyle>
            <a:lvl1pPr algn="r">
              <a:defRPr sz="1200"/>
            </a:lvl1pPr>
          </a:lstStyle>
          <a:p>
            <a:fld id="{122216CD-800E-489B-81E8-887E703919D3}" type="slidenum">
              <a:rPr lang="en-US" smtClean="0"/>
              <a:t>‹#›</a:t>
            </a:fld>
            <a:endParaRPr lang="en-US"/>
          </a:p>
        </p:txBody>
      </p:sp>
    </p:spTree>
    <p:extLst>
      <p:ext uri="{BB962C8B-B14F-4D97-AF65-F5344CB8AC3E}">
        <p14:creationId xmlns:p14="http://schemas.microsoft.com/office/powerpoint/2010/main" val="13406634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15/01/2025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28786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15/01/2025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85612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15/01/2025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15402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15/01/2025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2025978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B48329-3BCE-4212-AC98-6417D3BCB637}" type="datetimeFigureOut">
              <a:rPr lang="en-AU" smtClean="0"/>
              <a:t>15/01/2025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69381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F3B48329-3BCE-4212-AC98-6417D3BCB637}" type="datetimeFigureOut">
              <a:rPr lang="en-AU" smtClean="0"/>
              <a:t>15/01/2025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61734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F3B48329-3BCE-4212-AC98-6417D3BCB637}" type="datetimeFigureOut">
              <a:rPr lang="en-AU" smtClean="0"/>
              <a:t>15/01/2025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271445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F3B48329-3BCE-4212-AC98-6417D3BCB637}" type="datetimeFigureOut">
              <a:rPr lang="en-AU" smtClean="0"/>
              <a:t>15/01/2025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801633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48329-3BCE-4212-AC98-6417D3BCB637}" type="datetimeFigureOut">
              <a:rPr lang="en-AU" smtClean="0"/>
              <a:t>15/01/2025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86556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B48329-3BCE-4212-AC98-6417D3BCB637}" type="datetimeFigureOut">
              <a:rPr lang="en-AU" smtClean="0"/>
              <a:t>15/01/2025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88028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B48329-3BCE-4212-AC98-6417D3BCB637}" type="datetimeFigureOut">
              <a:rPr lang="en-AU" smtClean="0"/>
              <a:t>15/01/2025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56332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48329-3BCE-4212-AC98-6417D3BCB637}" type="datetimeFigureOut">
              <a:rPr lang="en-AU" smtClean="0"/>
              <a:t>15/01/2025</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0D049-F3E3-4FA6-9781-000C7164903E}" type="slidenum">
              <a:rPr lang="en-AU" smtClean="0"/>
              <a:t>‹#›</a:t>
            </a:fld>
            <a:endParaRPr lang="en-AU"/>
          </a:p>
        </p:txBody>
      </p:sp>
    </p:spTree>
    <p:extLst>
      <p:ext uri="{BB962C8B-B14F-4D97-AF65-F5344CB8AC3E}">
        <p14:creationId xmlns:p14="http://schemas.microsoft.com/office/powerpoint/2010/main" val="2684274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wa.edu.au/study/-/media/uwafs/docs/fees-and-scholarships/uwa-fogarty-foundation/principals-endorsement-form-uwa-fogarty-foundation-scholarship.pdf" TargetMode="External"/><Relationship Id="rId2" Type="http://schemas.openxmlformats.org/officeDocument/2006/relationships/hyperlink" Target="https://fogartyfoundation.org.au/scholarships" TargetMode="External"/><Relationship Id="rId1" Type="http://schemas.openxmlformats.org/officeDocument/2006/relationships/slideLayout" Target="../slideLayouts/slideLayout2.xml"/><Relationship Id="rId4" Type="http://schemas.openxmlformats.org/officeDocument/2006/relationships/hyperlink" Target="mailto:uwafogarty@uwa.edu.a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437" y="394284"/>
            <a:ext cx="11521801" cy="6107184"/>
          </a:xfrm>
        </p:spPr>
        <p:txBody>
          <a:bodyPr>
            <a:noAutofit/>
          </a:bodyPr>
          <a:lstStyle/>
          <a:p>
            <a:r>
              <a:rPr lang="en-AU" sz="1600" b="1" u="sng" dirty="0"/>
              <a:t>UWA Fogarty Scholarships – 2026 Applicants Guide</a:t>
            </a:r>
            <a:br>
              <a:rPr lang="en-AU" sz="1600" u="sng" dirty="0"/>
            </a:br>
            <a:br>
              <a:rPr lang="en-AU" sz="1600" u="sng" dirty="0"/>
            </a:br>
            <a:r>
              <a:rPr lang="en-AU" sz="1600" dirty="0"/>
              <a:t>The purpose of this document is to support you with your application. Use the categories to organise all of your achievements and determine which are the three with the highest impact/level of engagement and participation for each category. </a:t>
            </a:r>
            <a:br>
              <a:rPr lang="en-AU" sz="1600" dirty="0"/>
            </a:br>
            <a:br>
              <a:rPr lang="en-AU" sz="1600" dirty="0"/>
            </a:br>
            <a:r>
              <a:rPr lang="en-AU" sz="1600" dirty="0"/>
              <a:t>There are five categories and </a:t>
            </a:r>
            <a:r>
              <a:rPr lang="en-AU" sz="1600" u="sng" dirty="0"/>
              <a:t>a maximum of three activities may be entered into each category</a:t>
            </a:r>
            <a:r>
              <a:rPr lang="en-AU" sz="1600" dirty="0"/>
              <a:t>. However, we encourage you to complete the maximum number of activities (three) in the maximum number of categories (five) which would equate to 15 activities and 15 pieces of evidence maximum. Include activities that you believe demonstrate the attributes of a UWA Fogarty Foundation Scholar. See the </a:t>
            </a:r>
            <a:r>
              <a:rPr lang="en-AU" sz="1600" dirty="0">
                <a:hlinkClick r:id="rId2">
                  <a:extLst>
                    <a:ext uri="{A12FA001-AC4F-418D-AE19-62706E023703}">
                      <ahyp:hlinkClr xmlns:ahyp="http://schemas.microsoft.com/office/drawing/2018/hyperlinkcolor" val="tx"/>
                    </a:ext>
                  </a:extLst>
                </a:hlinkClick>
              </a:rPr>
              <a:t>Fogarty website</a:t>
            </a:r>
            <a:r>
              <a:rPr lang="en-AU" sz="1600" dirty="0"/>
              <a:t> for more details. Additional areas of consideration include ‘Initiatives’* and ‘Achievement Relative to Opportunity’**</a:t>
            </a:r>
            <a:br>
              <a:rPr lang="en-AU" sz="1600" dirty="0"/>
            </a:br>
            <a:br>
              <a:rPr lang="en-AU" sz="1600" dirty="0"/>
            </a:br>
            <a:r>
              <a:rPr lang="en-AU" sz="1600" dirty="0"/>
              <a:t>Be as clear as possible with your achievement description. It should include the activity, a description of your responsibilities, and your achievements in terms of impact and results. Also make a note of the duration of your engagement if appropriate. You are also required to provide evidence to support each achievement that you detail. </a:t>
            </a:r>
            <a:br>
              <a:rPr lang="en-AU" sz="1600" dirty="0"/>
            </a:br>
            <a:br>
              <a:rPr lang="en-AU" sz="1600" dirty="0"/>
            </a:br>
            <a:r>
              <a:rPr lang="en-AU" sz="1600" u="sng" dirty="0"/>
              <a:t>Notes</a:t>
            </a:r>
            <a:r>
              <a:rPr lang="en-AU" sz="1600" dirty="0"/>
              <a:t>:</a:t>
            </a:r>
            <a:br>
              <a:rPr lang="en-AU" sz="1600" dirty="0"/>
            </a:br>
            <a:r>
              <a:rPr lang="en-AU" sz="1600" dirty="0"/>
              <a:t>- Please note only achievements attained in Year 11 and 12 will be considered.</a:t>
            </a:r>
            <a:br>
              <a:rPr lang="en-AU" sz="1600" dirty="0"/>
            </a:br>
            <a:r>
              <a:rPr lang="en-AU" sz="1600" dirty="0"/>
              <a:t>- You will not receive additional points for entering the same achievement in two or more categories e.g. school choir captain under arts and leadership.</a:t>
            </a:r>
            <a:br>
              <a:rPr lang="en-AU" sz="1600" dirty="0"/>
            </a:br>
            <a:r>
              <a:rPr lang="en-AU" sz="1600" dirty="0"/>
              <a:t>- A signed </a:t>
            </a:r>
            <a:r>
              <a:rPr lang="en-AU" sz="1600" dirty="0">
                <a:hlinkClick r:id="rId3">
                  <a:extLst>
                    <a:ext uri="{A12FA001-AC4F-418D-AE19-62706E023703}">
                      <ahyp:hlinkClr xmlns:ahyp="http://schemas.microsoft.com/office/drawing/2018/hyperlinkcolor" val="tx"/>
                    </a:ext>
                  </a:extLst>
                </a:hlinkClick>
              </a:rPr>
              <a:t>School Principal Endorsement Form</a:t>
            </a:r>
            <a:r>
              <a:rPr lang="en-AU" sz="1600" dirty="0"/>
              <a:t> from your school principal verifying your predicted ATAR based on your</a:t>
            </a:r>
            <a:br>
              <a:rPr lang="en-AU" sz="1600" dirty="0"/>
            </a:br>
            <a:r>
              <a:rPr lang="en-AU" sz="1600" dirty="0"/>
              <a:t>Year 11 results is required for your application to be progressed. Ensure that you provide this form to your school principal to fill out and return on your behalf to </a:t>
            </a:r>
            <a:r>
              <a:rPr lang="en-AU" sz="1600" dirty="0">
                <a:hlinkClick r:id="rId4">
                  <a:extLst>
                    <a:ext uri="{A12FA001-AC4F-418D-AE19-62706E023703}">
                      <ahyp:hlinkClr xmlns:ahyp="http://schemas.microsoft.com/office/drawing/2018/hyperlinkcolor" val="tx"/>
                    </a:ext>
                  </a:extLst>
                </a:hlinkClick>
              </a:rPr>
              <a:t>uwafogarty@uwa.edu.au</a:t>
            </a:r>
            <a:r>
              <a:rPr lang="en-AU" sz="1600" dirty="0"/>
              <a:t> This form will not be accepted from a student applying for the scholarship. Incomplete applications will not be accepted, and missing forms will not be chased or accepted after applications close.</a:t>
            </a:r>
            <a:br>
              <a:rPr lang="en-AU" sz="1600" dirty="0"/>
            </a:br>
            <a:br>
              <a:rPr lang="en-AU" sz="1600" dirty="0"/>
            </a:br>
            <a:r>
              <a:rPr lang="en-AU" sz="1200" dirty="0"/>
              <a:t>* The Initiative section</a:t>
            </a:r>
            <a:r>
              <a:rPr lang="en-AU" sz="1200" dirty="0">
                <a:latin typeface="+mj-lt"/>
              </a:rPr>
              <a:t> is a space to </a:t>
            </a:r>
            <a:r>
              <a:rPr lang="en-AU" sz="1200" dirty="0"/>
              <a:t>demonstrate an activity you have created to innovatively address a need in your life or community. This may be a business, product or project you have shown enterprising skills to start or grow either on your own or in collaboration. Please include the motivation for initiating this project, the level of support or pre-conditions in the creation and the impact of the project. </a:t>
            </a:r>
            <a:br>
              <a:rPr lang="en-AU" sz="1200" dirty="0"/>
            </a:br>
            <a:r>
              <a:rPr lang="en-AU" sz="1200" dirty="0"/>
              <a:t>** </a:t>
            </a:r>
            <a:r>
              <a:rPr lang="en-AU" sz="1200" dirty="0">
                <a:latin typeface="+mj-lt"/>
              </a:rPr>
              <a:t>Achievement Relative to Opportunity is a contextual consideration if you have faced obstacles or overcome adversities that have made your reaching your achievements more challenging. </a:t>
            </a:r>
            <a:r>
              <a:rPr lang="en-AU" sz="1200" dirty="0"/>
              <a:t>For students that have experienced significant challenges that have impacted daily life. This is a personal statement for contextual consideration.</a:t>
            </a:r>
          </a:p>
        </p:txBody>
      </p:sp>
    </p:spTree>
    <p:extLst>
      <p:ext uri="{BB962C8B-B14F-4D97-AF65-F5344CB8AC3E}">
        <p14:creationId xmlns:p14="http://schemas.microsoft.com/office/powerpoint/2010/main" val="336089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1499C82-6EA8-3231-86B7-FF7659BC0FBF}"/>
              </a:ext>
            </a:extLst>
          </p:cNvPr>
          <p:cNvGraphicFramePr>
            <a:graphicFrameLocks noGrp="1"/>
          </p:cNvGraphicFramePr>
          <p:nvPr>
            <p:ph idx="1"/>
            <p:extLst>
              <p:ext uri="{D42A27DB-BD31-4B8C-83A1-F6EECF244321}">
                <p14:modId xmlns:p14="http://schemas.microsoft.com/office/powerpoint/2010/main" val="2054796965"/>
              </p:ext>
            </p:extLst>
          </p:nvPr>
        </p:nvGraphicFramePr>
        <p:xfrm>
          <a:off x="0" y="0"/>
          <a:ext cx="12192000" cy="5759733"/>
        </p:xfrm>
        <a:graphic>
          <a:graphicData uri="http://schemas.openxmlformats.org/drawingml/2006/table">
            <a:tbl>
              <a:tblPr firstRow="1" bandRow="1">
                <a:tableStyleId>{5C22544A-7EE6-4342-B048-85BDC9FD1C3A}</a:tableStyleId>
              </a:tblPr>
              <a:tblGrid>
                <a:gridCol w="1618577">
                  <a:extLst>
                    <a:ext uri="{9D8B030D-6E8A-4147-A177-3AD203B41FA5}">
                      <a16:colId xmlns:a16="http://schemas.microsoft.com/office/drawing/2014/main" val="140372136"/>
                    </a:ext>
                  </a:extLst>
                </a:gridCol>
                <a:gridCol w="10573423">
                  <a:extLst>
                    <a:ext uri="{9D8B030D-6E8A-4147-A177-3AD203B41FA5}">
                      <a16:colId xmlns:a16="http://schemas.microsoft.com/office/drawing/2014/main" val="3861567690"/>
                    </a:ext>
                  </a:extLst>
                </a:gridCol>
              </a:tblGrid>
              <a:tr h="277830">
                <a:tc>
                  <a:txBody>
                    <a:bodyPr/>
                    <a:lstStyle/>
                    <a:p>
                      <a:endParaRPr lang="en-AU" sz="1100" dirty="0"/>
                    </a:p>
                  </a:txBody>
                  <a:tcPr>
                    <a:solidFill>
                      <a:schemeClr val="tx2">
                        <a:lumMod val="20000"/>
                        <a:lumOff val="80000"/>
                      </a:schemeClr>
                    </a:solidFill>
                  </a:tcPr>
                </a:tc>
                <a:tc>
                  <a:txBody>
                    <a:bodyPr/>
                    <a:lstStyle/>
                    <a:p>
                      <a:r>
                        <a:rPr lang="en-AU" sz="1100" dirty="0"/>
                        <a:t>EXAMPLES</a:t>
                      </a:r>
                    </a:p>
                  </a:txBody>
                  <a:tcPr>
                    <a:solidFill>
                      <a:schemeClr val="tx2">
                        <a:lumMod val="20000"/>
                        <a:lumOff val="80000"/>
                      </a:schemeClr>
                    </a:solidFill>
                  </a:tcPr>
                </a:tc>
                <a:extLst>
                  <a:ext uri="{0D108BD9-81ED-4DB2-BD59-A6C34878D82A}">
                    <a16:rowId xmlns:a16="http://schemas.microsoft.com/office/drawing/2014/main" val="2823299215"/>
                  </a:ext>
                </a:extLst>
              </a:tr>
              <a:tr h="842592">
                <a:tc>
                  <a:txBody>
                    <a:bodyPr/>
                    <a:lstStyle/>
                    <a:p>
                      <a:r>
                        <a:rPr lang="en-AU" sz="1100" b="1" dirty="0">
                          <a:solidFill>
                            <a:schemeClr val="bg1"/>
                          </a:solidFill>
                        </a:rPr>
                        <a:t>ACADEMIC</a:t>
                      </a:r>
                    </a:p>
                  </a:txBody>
                  <a:tcPr anchor="ctr">
                    <a:solidFill>
                      <a:schemeClr val="accent1"/>
                    </a:solidFill>
                  </a:tcPr>
                </a:tc>
                <a:tc>
                  <a:txBody>
                    <a:bodyPr/>
                    <a:lstStyle/>
                    <a:p>
                      <a:pPr marL="171450" indent="-171450" algn="l">
                        <a:lnSpc>
                          <a:spcPct val="107000"/>
                        </a:lnSpc>
                        <a:spcAft>
                          <a:spcPts val="0"/>
                        </a:spcAft>
                        <a:buFont typeface="Arial" panose="020B0604020202020204" pitchFamily="34" charset="0"/>
                        <a:buChar char="•"/>
                      </a:pPr>
                      <a:r>
                        <a:rPr lang="en-US" sz="1100" b="0" kern="1200" dirty="0">
                          <a:solidFill>
                            <a:schemeClr val="dk1"/>
                          </a:solidFill>
                          <a:effectLst/>
                          <a:latin typeface="+mn-lt"/>
                          <a:ea typeface="Calibri" panose="020F0502020204030204" pitchFamily="34" charset="0"/>
                          <a:cs typeface="Times New Roman" panose="02020603050405020304" pitchFamily="18" charset="0"/>
                        </a:rPr>
                        <a:t>Dux of year 11 at Perth High School. Achieved the highest marks in my year 11 cohort of 85 students. Evidence: letter from Principal</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Invited to participate in Academic Excellence Program at school. Involved weekly meetings over year 11 and group projects; approximately 3 hours per week. Evidence: invitation letter from academic lead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100" b="0" kern="1200" dirty="0">
                          <a:solidFill>
                            <a:schemeClr val="dk1"/>
                          </a:solidFill>
                          <a:effectLst/>
                          <a:latin typeface="+mn-lt"/>
                          <a:ea typeface="Calibri" panose="020F0502020204030204" pitchFamily="34" charset="0"/>
                          <a:cs typeface="Times New Roman" panose="02020603050405020304" pitchFamily="18" charset="0"/>
                        </a:rPr>
                        <a:t>Competed in the National Science Competition. I received a Distinction award, ranking in the top 10% of students nationally. Evidence: certificate of award</a:t>
                      </a:r>
                    </a:p>
                  </a:txBody>
                  <a:tcPr anchor="ctr">
                    <a:solidFill>
                      <a:schemeClr val="accent1">
                        <a:lumMod val="40000"/>
                        <a:lumOff val="60000"/>
                      </a:schemeClr>
                    </a:solidFill>
                  </a:tcPr>
                </a:tc>
                <a:extLst>
                  <a:ext uri="{0D108BD9-81ED-4DB2-BD59-A6C34878D82A}">
                    <a16:rowId xmlns:a16="http://schemas.microsoft.com/office/drawing/2014/main" val="1251824257"/>
                  </a:ext>
                </a:extLst>
              </a:tr>
              <a:tr h="951304">
                <a:tc>
                  <a:txBody>
                    <a:bodyPr/>
                    <a:lstStyle/>
                    <a:p>
                      <a:r>
                        <a:rPr lang="en-AU" sz="1100" b="1" dirty="0">
                          <a:solidFill>
                            <a:schemeClr val="bg1"/>
                          </a:solidFill>
                        </a:rPr>
                        <a:t>ARTS</a:t>
                      </a:r>
                    </a:p>
                  </a:txBody>
                  <a:tcPr anchor="ctr">
                    <a:solidFill>
                      <a:srgbClr val="92D050"/>
                    </a:solidFill>
                  </a:tcPr>
                </a:tc>
                <a:tc>
                  <a:txBody>
                    <a:bodyPr/>
                    <a:lstStyle/>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Piano Grade 7 achieved in year 11. Evidence: certificate from Australian Music Examination Board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Member of school choir. Attended practice once a week for 60mins as well as quarterly performances. Evidence: </a:t>
                      </a:r>
                      <a:r>
                        <a:rPr lang="en-US" sz="1100" b="0" kern="1200" dirty="0">
                          <a:solidFill>
                            <a:schemeClr val="dk1"/>
                          </a:solidFill>
                          <a:effectLst/>
                          <a:latin typeface="+mn-lt"/>
                          <a:ea typeface="Calibri" panose="020F0502020204030204" pitchFamily="34" charset="0"/>
                          <a:cs typeface="Times New Roman" panose="02020603050405020304" pitchFamily="18" charset="0"/>
                        </a:rPr>
                        <a:t>School Arts </a:t>
                      </a:r>
                      <a:r>
                        <a:rPr lang="en-US" sz="1100" b="0" kern="1200" dirty="0" err="1">
                          <a:solidFill>
                            <a:schemeClr val="dk1"/>
                          </a:solidFill>
                          <a:effectLst/>
                          <a:latin typeface="+mn-lt"/>
                          <a:ea typeface="Calibri" panose="020F0502020204030204" pitchFamily="34" charset="0"/>
                          <a:cs typeface="Times New Roman" panose="02020603050405020304" pitchFamily="18" charset="0"/>
                        </a:rPr>
                        <a:t>Colours</a:t>
                      </a:r>
                      <a:endParaRPr lang="en-US" sz="1100" b="0" kern="1200" dirty="0">
                        <a:solidFill>
                          <a:schemeClr val="dk1"/>
                        </a:solidFill>
                        <a:effectLst/>
                        <a:latin typeface="+mn-lt"/>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Achieved a silver medal at the WA Artist Competition. Evidence: certificate from competition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Competed in the WADL competitions representing School. Committed four hours per week each term during year 11. Evidence: letter from Debate Teacher</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the school pipe band tour to Scotland during the school holidays. Evidence: photo of the band performing on tour </a:t>
                      </a:r>
                    </a:p>
                  </a:txBody>
                  <a:tcPr anchor="ctr">
                    <a:solidFill>
                      <a:schemeClr val="accent6">
                        <a:lumMod val="40000"/>
                        <a:lumOff val="60000"/>
                      </a:schemeClr>
                    </a:solidFill>
                  </a:tcPr>
                </a:tc>
                <a:extLst>
                  <a:ext uri="{0D108BD9-81ED-4DB2-BD59-A6C34878D82A}">
                    <a16:rowId xmlns:a16="http://schemas.microsoft.com/office/drawing/2014/main" val="3099830024"/>
                  </a:ext>
                </a:extLst>
              </a:tr>
              <a:tr h="1299418">
                <a:tc>
                  <a:txBody>
                    <a:bodyPr/>
                    <a:lstStyle/>
                    <a:p>
                      <a:r>
                        <a:rPr lang="en-AU" sz="1100" b="1" dirty="0">
                          <a:solidFill>
                            <a:schemeClr val="bg1"/>
                          </a:solidFill>
                        </a:rPr>
                        <a:t>COMMUNITY</a:t>
                      </a:r>
                    </a:p>
                  </a:txBody>
                  <a:tcPr anchor="ctr">
                    <a:solidFill>
                      <a:schemeClr val="accent4"/>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Volunteered 30 hours at The Red Cross Op Shop. Responsibilities included organising the donations, creating creative displays and customer service. Evidence: letter from line manager</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Bronze Duke of Edinburgh Award. Evidence: DoE Bronze Certificate</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Organised World Greatest Shave at school, approx. 15 hours volunteer work. Evidence: School Community Colours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Local Council Award for Community </a:t>
                      </a:r>
                      <a:r>
                        <a:rPr lang="en-AU" sz="1100" b="0" kern="1200" dirty="0" err="1">
                          <a:solidFill>
                            <a:schemeClr val="dk1"/>
                          </a:solidFill>
                          <a:effectLst/>
                          <a:latin typeface="+mn-lt"/>
                          <a:ea typeface="Calibri" panose="020F0502020204030204" pitchFamily="34" charset="0"/>
                          <a:cs typeface="Times New Roman" panose="02020603050405020304" pitchFamily="18" charset="0"/>
                        </a:rPr>
                        <a:t>CleanUp</a:t>
                      </a:r>
                      <a:r>
                        <a:rPr lang="en-AU" sz="1100" b="0" kern="1200" dirty="0">
                          <a:solidFill>
                            <a:schemeClr val="dk1"/>
                          </a:solidFill>
                          <a:effectLst/>
                          <a:latin typeface="+mn-lt"/>
                          <a:ea typeface="Calibri" panose="020F0502020204030204" pitchFamily="34" charset="0"/>
                          <a:cs typeface="Times New Roman" panose="02020603050405020304" pitchFamily="18" charset="0"/>
                        </a:rPr>
                        <a:t> Program. I had volunteered for two hours every Saturday over the last two years. Evidence: copy of award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the Student Tutor Program to a remote Kimberly school during the school holidays. Five hours per day of tutoring and mentoring local primary school students. Evidence: photo from program</a:t>
                      </a:r>
                    </a:p>
                  </a:txBody>
                  <a:tcPr anchor="ctr">
                    <a:solidFill>
                      <a:schemeClr val="accent4">
                        <a:lumMod val="40000"/>
                        <a:lumOff val="60000"/>
                      </a:schemeClr>
                    </a:solidFill>
                  </a:tcPr>
                </a:tc>
                <a:extLst>
                  <a:ext uri="{0D108BD9-81ED-4DB2-BD59-A6C34878D82A}">
                    <a16:rowId xmlns:a16="http://schemas.microsoft.com/office/drawing/2014/main" val="1251596554"/>
                  </a:ext>
                </a:extLst>
              </a:tr>
              <a:tr h="1125362">
                <a:tc>
                  <a:txBody>
                    <a:bodyPr/>
                    <a:lstStyle/>
                    <a:p>
                      <a:r>
                        <a:rPr lang="en-AU" sz="1100" b="1" dirty="0">
                          <a:solidFill>
                            <a:schemeClr val="bg1"/>
                          </a:solidFill>
                        </a:rPr>
                        <a:t>LEADERSHIP</a:t>
                      </a:r>
                    </a:p>
                  </a:txBody>
                  <a:tcPr anchor="ctr">
                    <a:solidFill>
                      <a:schemeClr val="accent2"/>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School Captain. Responsibilities include representing the school at internal and external events, assisting teachers with student meetings and advocating for my peers. Nominated and elected from a cohort of 100 students. Evidence: letter from Principal</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Fogarty Futures Conference. Evidence: certificate of participation.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Peer support leader/advisor for younger students. Weekly mentoring and tutoring session for 90 minutes. Evidence: letter from head of year group</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Leader or member of Regional Interests Committee. Monthly meetings and regular events to promote Interests of the Region. As the Leader of this Committee my responsibilities include stakeholder and community engagement. Evidence uploaded, letter from Shire President</a:t>
                      </a:r>
                    </a:p>
                  </a:txBody>
                  <a:tcPr anchor="ctr">
                    <a:solidFill>
                      <a:schemeClr val="accent2">
                        <a:lumMod val="40000"/>
                        <a:lumOff val="60000"/>
                      </a:schemeClr>
                    </a:solidFill>
                  </a:tcPr>
                </a:tc>
                <a:extLst>
                  <a:ext uri="{0D108BD9-81ED-4DB2-BD59-A6C34878D82A}">
                    <a16:rowId xmlns:a16="http://schemas.microsoft.com/office/drawing/2014/main" val="3489741974"/>
                  </a:ext>
                </a:extLst>
              </a:tr>
              <a:tr h="1125362">
                <a:tc>
                  <a:txBody>
                    <a:bodyPr/>
                    <a:lstStyle/>
                    <a:p>
                      <a:r>
                        <a:rPr lang="en-AU" sz="1100" b="1" dirty="0">
                          <a:solidFill>
                            <a:schemeClr val="bg1"/>
                          </a:solidFill>
                        </a:rPr>
                        <a:t>SPORT</a:t>
                      </a:r>
                    </a:p>
                  </a:txBody>
                  <a:tcPr anchor="ctr">
                    <a:solidFill>
                      <a:srgbClr val="FF0000"/>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First’s rowing team for school in year 11 and 12. Evidence: School Sports Colours</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Member of local community tennis club. Competitions weekly competing against Grade C under 18’s. Evidence: letter from coach</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Active Member of Beach Surf Life Saving. Weekly patrols of two hours across two summers. Evidence: bronze medallion certification</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Selection for State water polo training program. Only 20 students of my age group selected to participate. Training includes 10 hour a week. Evidence: newspaper clipping</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Adult football competition. Played for local team in regional football league against players of all ages. Weekly training and fitness lasting two hours and Saturday games up to three hours travel away. Evidence: letter from coach</a:t>
                      </a:r>
                      <a:endParaRPr lang="en-AU" sz="1100" dirty="0"/>
                    </a:p>
                  </a:txBody>
                  <a:tcPr anchor="ctr">
                    <a:solidFill>
                      <a:srgbClr val="FFC3C3"/>
                    </a:solidFill>
                  </a:tcPr>
                </a:tc>
                <a:extLst>
                  <a:ext uri="{0D108BD9-81ED-4DB2-BD59-A6C34878D82A}">
                    <a16:rowId xmlns:a16="http://schemas.microsoft.com/office/drawing/2014/main" val="2028266851"/>
                  </a:ext>
                </a:extLst>
              </a:tr>
            </a:tbl>
          </a:graphicData>
        </a:graphic>
      </p:graphicFrame>
      <p:graphicFrame>
        <p:nvGraphicFramePr>
          <p:cNvPr id="2" name="Content Placeholder 3">
            <a:extLst>
              <a:ext uri="{FF2B5EF4-FFF2-40B4-BE49-F238E27FC236}">
                <a16:creationId xmlns:a16="http://schemas.microsoft.com/office/drawing/2014/main" id="{24067823-0251-0737-F01E-B1AB4804D70E}"/>
              </a:ext>
            </a:extLst>
          </p:cNvPr>
          <p:cNvGraphicFramePr>
            <a:graphicFrameLocks/>
          </p:cNvGraphicFramePr>
          <p:nvPr>
            <p:extLst>
              <p:ext uri="{D42A27DB-BD31-4B8C-83A1-F6EECF244321}">
                <p14:modId xmlns:p14="http://schemas.microsoft.com/office/powerpoint/2010/main" val="164621703"/>
              </p:ext>
            </p:extLst>
          </p:nvPr>
        </p:nvGraphicFramePr>
        <p:xfrm>
          <a:off x="0" y="5688434"/>
          <a:ext cx="12192000" cy="1169566"/>
        </p:xfrm>
        <a:graphic>
          <a:graphicData uri="http://schemas.openxmlformats.org/drawingml/2006/table">
            <a:tbl>
              <a:tblPr firstRow="1" bandRow="1">
                <a:tableStyleId>{5C22544A-7EE6-4342-B048-85BDC9FD1C3A}</a:tableStyleId>
              </a:tblPr>
              <a:tblGrid>
                <a:gridCol w="1614311">
                  <a:extLst>
                    <a:ext uri="{9D8B030D-6E8A-4147-A177-3AD203B41FA5}">
                      <a16:colId xmlns:a16="http://schemas.microsoft.com/office/drawing/2014/main" val="140372136"/>
                    </a:ext>
                  </a:extLst>
                </a:gridCol>
                <a:gridCol w="10577689">
                  <a:extLst>
                    <a:ext uri="{9D8B030D-6E8A-4147-A177-3AD203B41FA5}">
                      <a16:colId xmlns:a16="http://schemas.microsoft.com/office/drawing/2014/main" val="3861567690"/>
                    </a:ext>
                  </a:extLst>
                </a:gridCol>
              </a:tblGrid>
              <a:tr h="501029">
                <a:tc>
                  <a:txBody>
                    <a:bodyPr/>
                    <a:lstStyle/>
                    <a:p>
                      <a:r>
                        <a:rPr lang="en-AU" sz="1100" b="0" dirty="0"/>
                        <a:t>INITIATIVE</a:t>
                      </a:r>
                    </a:p>
                  </a:txBody>
                  <a:tcPr>
                    <a:solidFill>
                      <a:srgbClr val="4CE4A3"/>
                    </a:solidFill>
                  </a:tcPr>
                </a:tc>
                <a:tc>
                  <a:txBody>
                    <a:bodyPr/>
                    <a:lstStyle/>
                    <a:p>
                      <a:r>
                        <a:rPr lang="en-AU" sz="1100" b="0" kern="1200" dirty="0">
                          <a:solidFill>
                            <a:schemeClr val="dk1"/>
                          </a:solidFill>
                          <a:latin typeface="+mn-lt"/>
                          <a:ea typeface="+mn-ea"/>
                          <a:cs typeface="+mn-cs"/>
                        </a:rPr>
                        <a:t>Examples include but are not limited to: Starting a small business; developing an app; creating a volunteering program; running a series of or one-off community events; or building a network of people. Evidence may include letters, certificates, photos etc of your activities and impact.</a:t>
                      </a:r>
                    </a:p>
                  </a:txBody>
                  <a:tcPr>
                    <a:solidFill>
                      <a:srgbClr val="B6F4D9"/>
                    </a:solidFill>
                  </a:tcPr>
                </a:tc>
                <a:extLst>
                  <a:ext uri="{0D108BD9-81ED-4DB2-BD59-A6C34878D82A}">
                    <a16:rowId xmlns:a16="http://schemas.microsoft.com/office/drawing/2014/main" val="831153234"/>
                  </a:ext>
                </a:extLst>
              </a:tr>
              <a:tr h="668537">
                <a:tc>
                  <a:txBody>
                    <a:bodyPr/>
                    <a:lstStyle/>
                    <a:p>
                      <a:r>
                        <a:rPr lang="en-AU" sz="1100" b="0" dirty="0">
                          <a:solidFill>
                            <a:schemeClr val="bg1"/>
                          </a:solidFill>
                        </a:rPr>
                        <a:t>ACHIEVEMENT RELATIVE TO OPPORTUNITY</a:t>
                      </a:r>
                    </a:p>
                  </a:txBody>
                  <a:tcPr>
                    <a:solidFill>
                      <a:srgbClr val="AF21A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0" kern="1200" dirty="0">
                          <a:solidFill>
                            <a:schemeClr val="dk1"/>
                          </a:solidFill>
                          <a:latin typeface="+mn-lt"/>
                          <a:ea typeface="+mn-ea"/>
                          <a:cs typeface="+mn-cs"/>
                        </a:rPr>
                        <a:t>Examples include, but are not limited to: b</a:t>
                      </a:r>
                      <a:r>
                        <a:rPr lang="en-AU" sz="1100" b="0" dirty="0"/>
                        <a:t>eing the only student in your school undertaking an ATAR course; travelling multiple hours to attend school or extra-curricula activities; being first in family to pursue higher education; being limited in enrichment opportunities because of geography; self-funding, education or extra-curricula costs, or contributing to family finances; caring for sick or injured family member; …while achieving well academically and pursuing other endeavours. Evidence: personal statement</a:t>
                      </a:r>
                    </a:p>
                  </a:txBody>
                  <a:tcPr>
                    <a:solidFill>
                      <a:srgbClr val="EDA1ED"/>
                    </a:solidFill>
                  </a:tcPr>
                </a:tc>
                <a:extLst>
                  <a:ext uri="{0D108BD9-81ED-4DB2-BD59-A6C34878D82A}">
                    <a16:rowId xmlns:a16="http://schemas.microsoft.com/office/drawing/2014/main" val="4249511990"/>
                  </a:ext>
                </a:extLst>
              </a:tr>
            </a:tbl>
          </a:graphicData>
        </a:graphic>
      </p:graphicFrame>
    </p:spTree>
    <p:extLst>
      <p:ext uri="{BB962C8B-B14F-4D97-AF65-F5344CB8AC3E}">
        <p14:creationId xmlns:p14="http://schemas.microsoft.com/office/powerpoint/2010/main" val="3366725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56E4B40AFC6574880C76B14BDB8B3A3" ma:contentTypeVersion="19" ma:contentTypeDescription="Create a new document." ma:contentTypeScope="" ma:versionID="b1488b05ffa2a3e677a95c644798f26a">
  <xsd:schema xmlns:xsd="http://www.w3.org/2001/XMLSchema" xmlns:xs="http://www.w3.org/2001/XMLSchema" xmlns:p="http://schemas.microsoft.com/office/2006/metadata/properties" xmlns:ns2="abece23d-cf73-48a2-abcb-b6f2091f3699" xmlns:ns3="315a88aa-dfba-41de-bced-4765d84a252a" targetNamespace="http://schemas.microsoft.com/office/2006/metadata/properties" ma:root="true" ma:fieldsID="3ca6c2506c378036eca6813da5629b05" ns2:_="" ns3:_="">
    <xsd:import namespace="abece23d-cf73-48a2-abcb-b6f2091f3699"/>
    <xsd:import namespace="315a88aa-dfba-41de-bced-4765d84a252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ece23d-cf73-48a2-abcb-b6f2091f36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d85113c5-7036-4ae5-b6c9-3bc4b8da47fc"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ate" ma:index="23" nillable="true" ma:displayName="Date" ma:format="DateTime"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15a88aa-dfba-41de-bced-4765d84a252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9e5b4a2-86e1-418a-bd04-6355fe8178c8}" ma:internalName="TaxCatchAll" ma:showField="CatchAllData" ma:web="315a88aa-dfba-41de-bced-4765d84a252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15a88aa-dfba-41de-bced-4765d84a252a" xsi:nil="true"/>
    <lcf76f155ced4ddcb4097134ff3c332f xmlns="abece23d-cf73-48a2-abcb-b6f2091f3699">
      <Terms xmlns="http://schemas.microsoft.com/office/infopath/2007/PartnerControls"/>
    </lcf76f155ced4ddcb4097134ff3c332f>
    <Date xmlns="abece23d-cf73-48a2-abcb-b6f2091f369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E28911-79DC-4BDC-BFEB-DACD0595F9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ece23d-cf73-48a2-abcb-b6f2091f3699"/>
    <ds:schemaRef ds:uri="315a88aa-dfba-41de-bced-4765d84a25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BA4A2B-1A27-4CD1-87AF-AE965A846779}">
  <ds:schemaRefs>
    <ds:schemaRef ds:uri="http://schemas.microsoft.com/office/infopath/2007/PartnerControls"/>
    <ds:schemaRef ds:uri="http://www.w3.org/XML/1998/namespace"/>
    <ds:schemaRef ds:uri="abece23d-cf73-48a2-abcb-b6f2091f3699"/>
    <ds:schemaRef ds:uri="http://schemas.microsoft.com/office/2006/documentManagement/types"/>
    <ds:schemaRef ds:uri="http://purl.org/dc/elements/1.1/"/>
    <ds:schemaRef ds:uri="http://schemas.openxmlformats.org/package/2006/metadata/core-properties"/>
    <ds:schemaRef ds:uri="http://purl.org/dc/dcmitype/"/>
    <ds:schemaRef ds:uri="315a88aa-dfba-41de-bced-4765d84a252a"/>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BDA69C1F-9556-41D4-97F0-E543E3D3C9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11119</TotalTime>
  <Words>1186</Words>
  <Application>Microsoft Office PowerPoint</Application>
  <PresentationFormat>Widescreen</PresentationFormat>
  <Paragraphs>33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UWA Fogarty Scholarships – 2026 Applicants Guide  The purpose of this document is to support you with your application. Use the categories to organise all of your achievements and determine which are the three with the highest impact/level of engagement and participation for each category.   There are five categories and a maximum of three activities may be entered into each category. However, we encourage you to complete the maximum number of activities (three) in the maximum number of categories (five) which would equate to 15 activities and 15 pieces of evidence maximum. Include activities that you believe demonstrate the attributes of a UWA Fogarty Foundation Scholar. See the Fogarty website for more details. Additional areas of consideration include ‘Initiatives’* and ‘Achievement Relative to Opportunity’**  Be as clear as possible with your achievement description. It should include the activity, a description of your responsibilities, and your achievements in terms of impact and results. Also make a note of the duration of your engagement if appropriate. You are also required to provide evidence to support each achievement that you detail.   Notes: - Please note only achievements attained in Year 11 and 12 will be considered. - You will not receive additional points for entering the same achievement in two or more categories e.g. school choir captain under arts and leadership. - A signed School Principal Endorsement Form from your school principal verifying your predicted ATAR based on your Year 11 results is required for your application to be progressed. Ensure that you provide this form to your school principal to fill out and return on your behalf to uwafogarty@uwa.edu.au This form will not be accepted from a student applying for the scholarship. Incomplete applications will not be accepted, and missing forms will not be chased or accepted after applications close.  * The Initiative section is a space to demonstrate an activity you have created to innovatively address a need in your life or community. This may be a business, product or project you have shown enterprising skills to start or grow either on your own or in collaboration. Please include the motivation for initiating this project, the level of support or pre-conditions in the creation and the impact of the project.  ** Achievement Relative to Opportunity is a contextual consideration if you have faced obstacles or overcome adversities that have made your reaching your achievements more challenging. For students that have experienced significant challenges that have impacted daily life. This is a personal statement for contextual consideration.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Caitlyn E.Fogarty</dc:creator>
  <cp:lastModifiedBy>Stacey Francis</cp:lastModifiedBy>
  <cp:revision>27</cp:revision>
  <cp:lastPrinted>2020-07-29T05:20:48Z</cp:lastPrinted>
  <dcterms:created xsi:type="dcterms:W3CDTF">2020-02-17T03:33:49Z</dcterms:created>
  <dcterms:modified xsi:type="dcterms:W3CDTF">2025-01-16T06:43:04Z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0x010100056E4B40AFC6574880C76B14BDB8B3A3</vt:lpwstr>
  </property>
  <property fmtid="{D5CDD505-2E9C-101B-9397-08002B2CF9AE}" pid="3" name="Order">
    <vt:r8>393000</vt:r8>
  </property>
  <property fmtid="{D5CDD505-2E9C-101B-9397-08002B2CF9AE}" pid="4" name="MediaServiceImageTags">
    <vt:lpwstr/>
  </property>
</Properties>
</file>