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4211" y="509841"/>
            <a:ext cx="9555480" cy="5895975"/>
          </a:xfrm>
          <a:custGeom>
            <a:avLst/>
            <a:gdLst/>
            <a:ahLst/>
            <a:cxnLst/>
            <a:rect l="l" t="t" r="r" b="b"/>
            <a:pathLst>
              <a:path w="9555480" h="5895975">
                <a:moveTo>
                  <a:pt x="0" y="0"/>
                </a:moveTo>
                <a:lnTo>
                  <a:pt x="9555137" y="0"/>
                </a:lnTo>
                <a:lnTo>
                  <a:pt x="9555137" y="5895721"/>
                </a:lnTo>
                <a:lnTo>
                  <a:pt x="0" y="58957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74211" y="347200"/>
            <a:ext cx="9555142" cy="162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74211" y="6405567"/>
            <a:ext cx="9555142" cy="162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0129353" y="347205"/>
            <a:ext cx="162640" cy="62210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11570" y="347205"/>
            <a:ext cx="162640" cy="6221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472565" y="387863"/>
            <a:ext cx="9758680" cy="6099175"/>
          </a:xfrm>
          <a:custGeom>
            <a:avLst/>
            <a:gdLst/>
            <a:ahLst/>
            <a:cxnLst/>
            <a:rect l="l" t="t" r="r" b="b"/>
            <a:pathLst>
              <a:path w="9758680" h="6099175">
                <a:moveTo>
                  <a:pt x="9717773" y="0"/>
                </a:moveTo>
                <a:lnTo>
                  <a:pt x="40652" y="0"/>
                </a:lnTo>
                <a:lnTo>
                  <a:pt x="24828" y="3194"/>
                </a:lnTo>
                <a:lnTo>
                  <a:pt x="11906" y="11906"/>
                </a:lnTo>
                <a:lnTo>
                  <a:pt x="3194" y="24828"/>
                </a:lnTo>
                <a:lnTo>
                  <a:pt x="0" y="40652"/>
                </a:lnTo>
                <a:lnTo>
                  <a:pt x="0" y="6058369"/>
                </a:lnTo>
                <a:lnTo>
                  <a:pt x="3194" y="6074194"/>
                </a:lnTo>
                <a:lnTo>
                  <a:pt x="11906" y="6087116"/>
                </a:lnTo>
                <a:lnTo>
                  <a:pt x="24828" y="6095828"/>
                </a:lnTo>
                <a:lnTo>
                  <a:pt x="40652" y="6099022"/>
                </a:lnTo>
                <a:lnTo>
                  <a:pt x="9717773" y="6099022"/>
                </a:lnTo>
                <a:lnTo>
                  <a:pt x="9733605" y="6095828"/>
                </a:lnTo>
                <a:lnTo>
                  <a:pt x="9746530" y="6087116"/>
                </a:lnTo>
                <a:lnTo>
                  <a:pt x="9755244" y="6074194"/>
                </a:lnTo>
                <a:lnTo>
                  <a:pt x="9758438" y="6058369"/>
                </a:lnTo>
                <a:lnTo>
                  <a:pt x="9758438" y="40652"/>
                </a:lnTo>
                <a:lnTo>
                  <a:pt x="9755244" y="24828"/>
                </a:lnTo>
                <a:lnTo>
                  <a:pt x="9746530" y="11906"/>
                </a:lnTo>
                <a:lnTo>
                  <a:pt x="9733605" y="3194"/>
                </a:lnTo>
                <a:lnTo>
                  <a:pt x="9717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600" y="241300"/>
            <a:ext cx="10223500" cy="95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28600" y="241299"/>
            <a:ext cx="10223500" cy="6794500"/>
          </a:xfrm>
          <a:custGeom>
            <a:avLst/>
            <a:gdLst/>
            <a:ahLst/>
            <a:cxnLst/>
            <a:rect l="l" t="t" r="r" b="b"/>
            <a:pathLst>
              <a:path w="10223500" h="6794500">
                <a:moveTo>
                  <a:pt x="0" y="6794500"/>
                </a:moveTo>
                <a:lnTo>
                  <a:pt x="10223500" y="6794500"/>
                </a:lnTo>
                <a:lnTo>
                  <a:pt x="10223500" y="0"/>
                </a:lnTo>
                <a:lnTo>
                  <a:pt x="0" y="0"/>
                </a:lnTo>
                <a:lnTo>
                  <a:pt x="0" y="6794500"/>
                </a:lnTo>
                <a:close/>
              </a:path>
            </a:pathLst>
          </a:custGeom>
          <a:solidFill>
            <a:srgbClr val="232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28600" y="241300"/>
            <a:ext cx="10223500" cy="95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481414" y="1953277"/>
            <a:ext cx="3740736" cy="1931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730500" y="4127500"/>
            <a:ext cx="5219700" cy="86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4211" y="241299"/>
            <a:ext cx="9555480" cy="6499860"/>
          </a:xfrm>
          <a:custGeom>
            <a:avLst/>
            <a:gdLst/>
            <a:ahLst/>
            <a:cxnLst/>
            <a:rect l="l" t="t" r="r" b="b"/>
            <a:pathLst>
              <a:path w="9555480" h="6499859">
                <a:moveTo>
                  <a:pt x="0" y="0"/>
                </a:moveTo>
                <a:lnTo>
                  <a:pt x="9555137" y="0"/>
                </a:lnTo>
                <a:lnTo>
                  <a:pt x="9555137" y="6499716"/>
                </a:lnTo>
                <a:lnTo>
                  <a:pt x="0" y="64997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74211" y="6741013"/>
            <a:ext cx="9555142" cy="15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0129353" y="241300"/>
            <a:ext cx="162640" cy="6652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11570" y="241300"/>
            <a:ext cx="162640" cy="6652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72565" y="241299"/>
            <a:ext cx="9758680" cy="6570980"/>
          </a:xfrm>
          <a:custGeom>
            <a:avLst/>
            <a:gdLst/>
            <a:ahLst/>
            <a:cxnLst/>
            <a:rect l="l" t="t" r="r" b="b"/>
            <a:pathLst>
              <a:path w="9758680" h="6570980">
                <a:moveTo>
                  <a:pt x="9758438" y="0"/>
                </a:moveTo>
                <a:lnTo>
                  <a:pt x="0" y="0"/>
                </a:lnTo>
                <a:lnTo>
                  <a:pt x="0" y="6530223"/>
                </a:lnTo>
                <a:lnTo>
                  <a:pt x="3194" y="6546045"/>
                </a:lnTo>
                <a:lnTo>
                  <a:pt x="11906" y="6558963"/>
                </a:lnTo>
                <a:lnTo>
                  <a:pt x="24828" y="6567670"/>
                </a:lnTo>
                <a:lnTo>
                  <a:pt x="40652" y="6570863"/>
                </a:lnTo>
                <a:lnTo>
                  <a:pt x="9717773" y="6570863"/>
                </a:lnTo>
                <a:lnTo>
                  <a:pt x="9733605" y="6567670"/>
                </a:lnTo>
                <a:lnTo>
                  <a:pt x="9746530" y="6558963"/>
                </a:lnTo>
                <a:lnTo>
                  <a:pt x="9755244" y="6546045"/>
                </a:lnTo>
                <a:lnTo>
                  <a:pt x="9758438" y="6530223"/>
                </a:lnTo>
                <a:lnTo>
                  <a:pt x="97584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356" y="537801"/>
            <a:ext cx="9068686" cy="901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9958" y="3943092"/>
            <a:ext cx="5194300" cy="98933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300" spc="135" b="1">
                <a:solidFill>
                  <a:srgbClr val="FFFFFF"/>
                </a:solidFill>
                <a:latin typeface="PT Sans"/>
                <a:cs typeface="PT Sans"/>
              </a:rPr>
              <a:t>Extremophiles</a:t>
            </a:r>
            <a:endParaRPr sz="6300">
              <a:latin typeface="PT Sans"/>
              <a:cs typeface="PT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7005304"/>
            <a:ext cx="10223500" cy="31115"/>
          </a:xfrm>
          <a:custGeom>
            <a:avLst/>
            <a:gdLst/>
            <a:ahLst/>
            <a:cxnLst/>
            <a:rect l="l" t="t" r="r" b="b"/>
            <a:pathLst>
              <a:path w="10223500" h="31115">
                <a:moveTo>
                  <a:pt x="0" y="30492"/>
                </a:moveTo>
                <a:lnTo>
                  <a:pt x="10223500" y="30492"/>
                </a:lnTo>
                <a:lnTo>
                  <a:pt x="10223500" y="0"/>
                </a:lnTo>
                <a:lnTo>
                  <a:pt x="0" y="0"/>
                </a:lnTo>
                <a:lnTo>
                  <a:pt x="0" y="30492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438685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74551" y="6016761"/>
            <a:ext cx="3552190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30">
                <a:latin typeface="PT Sans"/>
                <a:cs typeface="PT Sans"/>
              </a:rPr>
              <a:t>How </a:t>
            </a:r>
            <a:r>
              <a:rPr dirty="0" sz="2850" spc="-50">
                <a:latin typeface="PT Sans"/>
                <a:cs typeface="PT Sans"/>
              </a:rPr>
              <a:t>could </a:t>
            </a:r>
            <a:r>
              <a:rPr dirty="0" sz="2850" spc="-30">
                <a:latin typeface="PT Sans"/>
                <a:cs typeface="PT Sans"/>
              </a:rPr>
              <a:t>we </a:t>
            </a:r>
            <a:r>
              <a:rPr dirty="0" sz="2850" spc="-40">
                <a:latin typeface="PT Sans"/>
                <a:cs typeface="PT Sans"/>
              </a:rPr>
              <a:t>find</a:t>
            </a:r>
            <a:r>
              <a:rPr dirty="0" sz="2850" spc="-434">
                <a:latin typeface="PT Sans"/>
                <a:cs typeface="PT Sans"/>
              </a:rPr>
              <a:t> </a:t>
            </a:r>
            <a:r>
              <a:rPr dirty="0" sz="2850" spc="-35">
                <a:latin typeface="PT Sans"/>
                <a:cs typeface="PT Sans"/>
              </a:rPr>
              <a:t>out?</a:t>
            </a:r>
            <a:endParaRPr sz="2850">
              <a:latin typeface="PT Sans"/>
              <a:cs typeface="PT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211" y="509841"/>
            <a:ext cx="9555480" cy="5895975"/>
          </a:xfrm>
          <a:custGeom>
            <a:avLst/>
            <a:gdLst/>
            <a:ahLst/>
            <a:cxnLst/>
            <a:rect l="l" t="t" r="r" b="b"/>
            <a:pathLst>
              <a:path w="9555480" h="5895975">
                <a:moveTo>
                  <a:pt x="0" y="0"/>
                </a:moveTo>
                <a:lnTo>
                  <a:pt x="9555137" y="0"/>
                </a:lnTo>
                <a:lnTo>
                  <a:pt x="9555137" y="5895721"/>
                </a:lnTo>
                <a:lnTo>
                  <a:pt x="0" y="58957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4211" y="347200"/>
            <a:ext cx="9555142" cy="162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4211" y="6405567"/>
            <a:ext cx="9555142" cy="162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129353" y="347205"/>
            <a:ext cx="162640" cy="62210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1570" y="347205"/>
            <a:ext cx="162640" cy="6221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2565" y="387863"/>
            <a:ext cx="9758680" cy="6099175"/>
          </a:xfrm>
          <a:custGeom>
            <a:avLst/>
            <a:gdLst/>
            <a:ahLst/>
            <a:cxnLst/>
            <a:rect l="l" t="t" r="r" b="b"/>
            <a:pathLst>
              <a:path w="9758680" h="6099175">
                <a:moveTo>
                  <a:pt x="9717773" y="0"/>
                </a:moveTo>
                <a:lnTo>
                  <a:pt x="40652" y="0"/>
                </a:lnTo>
                <a:lnTo>
                  <a:pt x="24828" y="3194"/>
                </a:lnTo>
                <a:lnTo>
                  <a:pt x="11906" y="11906"/>
                </a:lnTo>
                <a:lnTo>
                  <a:pt x="3194" y="24828"/>
                </a:lnTo>
                <a:lnTo>
                  <a:pt x="0" y="40652"/>
                </a:lnTo>
                <a:lnTo>
                  <a:pt x="0" y="6058369"/>
                </a:lnTo>
                <a:lnTo>
                  <a:pt x="3194" y="6074194"/>
                </a:lnTo>
                <a:lnTo>
                  <a:pt x="11906" y="6087116"/>
                </a:lnTo>
                <a:lnTo>
                  <a:pt x="24828" y="6095828"/>
                </a:lnTo>
                <a:lnTo>
                  <a:pt x="40652" y="6099022"/>
                </a:lnTo>
                <a:lnTo>
                  <a:pt x="9717773" y="6099022"/>
                </a:lnTo>
                <a:lnTo>
                  <a:pt x="9733605" y="6095828"/>
                </a:lnTo>
                <a:lnTo>
                  <a:pt x="9746530" y="6087116"/>
                </a:lnTo>
                <a:lnTo>
                  <a:pt x="9755244" y="6074194"/>
                </a:lnTo>
                <a:lnTo>
                  <a:pt x="9758438" y="6058369"/>
                </a:lnTo>
                <a:lnTo>
                  <a:pt x="9758438" y="40652"/>
                </a:lnTo>
                <a:lnTo>
                  <a:pt x="9755244" y="24828"/>
                </a:lnTo>
                <a:lnTo>
                  <a:pt x="9746530" y="11906"/>
                </a:lnTo>
                <a:lnTo>
                  <a:pt x="9733605" y="3194"/>
                </a:lnTo>
                <a:lnTo>
                  <a:pt x="9717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657" y="743637"/>
            <a:ext cx="8884249" cy="3618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42981" y="4461508"/>
            <a:ext cx="9015095" cy="9017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128520" marR="5080" indent="-2116455">
              <a:lnSpc>
                <a:spcPct val="100600"/>
              </a:lnSpc>
              <a:spcBef>
                <a:spcPts val="110"/>
              </a:spcBef>
            </a:pPr>
            <a:r>
              <a:rPr dirty="0" sz="2850" spc="-30">
                <a:latin typeface="PT Sans"/>
                <a:cs typeface="PT Sans"/>
              </a:rPr>
              <a:t>Some</a:t>
            </a:r>
            <a:r>
              <a:rPr dirty="0" sz="2850" spc="-105">
                <a:latin typeface="PT Sans"/>
                <a:cs typeface="PT Sans"/>
              </a:rPr>
              <a:t> </a:t>
            </a:r>
            <a:r>
              <a:rPr dirty="0" sz="2850" spc="-45">
                <a:latin typeface="PT Sans"/>
                <a:cs typeface="PT Sans"/>
              </a:rPr>
              <a:t>scientists</a:t>
            </a:r>
            <a:r>
              <a:rPr dirty="0" sz="2850" spc="-100">
                <a:latin typeface="PT Sans"/>
                <a:cs typeface="PT Sans"/>
              </a:rPr>
              <a:t> </a:t>
            </a:r>
            <a:r>
              <a:rPr dirty="0" sz="2850" spc="-55">
                <a:latin typeface="PT Sans"/>
                <a:cs typeface="PT Sans"/>
              </a:rPr>
              <a:t>believe</a:t>
            </a:r>
            <a:r>
              <a:rPr dirty="0" sz="2850" spc="-105">
                <a:latin typeface="PT Sans"/>
                <a:cs typeface="PT Sans"/>
              </a:rPr>
              <a:t> </a:t>
            </a:r>
            <a:r>
              <a:rPr dirty="0" sz="2850" spc="-65">
                <a:latin typeface="PT Sans"/>
                <a:cs typeface="PT Sans"/>
              </a:rPr>
              <a:t>Jupiter's</a:t>
            </a:r>
            <a:r>
              <a:rPr dirty="0" sz="2850" spc="-100">
                <a:latin typeface="PT Sans"/>
                <a:cs typeface="PT Sans"/>
              </a:rPr>
              <a:t> </a:t>
            </a:r>
            <a:r>
              <a:rPr dirty="0" sz="2850" spc="-35">
                <a:latin typeface="PT Sans"/>
                <a:cs typeface="PT Sans"/>
              </a:rPr>
              <a:t>moons</a:t>
            </a:r>
            <a:r>
              <a:rPr dirty="0" sz="2850" spc="-100">
                <a:latin typeface="PT Sans"/>
                <a:cs typeface="PT Sans"/>
              </a:rPr>
              <a:t> </a:t>
            </a:r>
            <a:r>
              <a:rPr dirty="0" sz="2850" spc="-30">
                <a:latin typeface="PT Sans"/>
                <a:cs typeface="PT Sans"/>
              </a:rPr>
              <a:t>are</a:t>
            </a:r>
            <a:r>
              <a:rPr dirty="0" sz="2850" spc="-105">
                <a:latin typeface="PT Sans"/>
                <a:cs typeface="PT Sans"/>
              </a:rPr>
              <a:t> </a:t>
            </a:r>
            <a:r>
              <a:rPr dirty="0" sz="2850" spc="-30">
                <a:latin typeface="PT Sans"/>
                <a:cs typeface="PT Sans"/>
              </a:rPr>
              <a:t>the</a:t>
            </a:r>
            <a:r>
              <a:rPr dirty="0" sz="2850" spc="-100">
                <a:latin typeface="PT Sans"/>
                <a:cs typeface="PT Sans"/>
              </a:rPr>
              <a:t> </a:t>
            </a:r>
            <a:r>
              <a:rPr dirty="0" sz="2850" spc="-35">
                <a:latin typeface="PT Sans"/>
                <a:cs typeface="PT Sans"/>
              </a:rPr>
              <a:t>best</a:t>
            </a:r>
            <a:r>
              <a:rPr dirty="0" sz="2850" spc="-105">
                <a:latin typeface="PT Sans"/>
                <a:cs typeface="PT Sans"/>
              </a:rPr>
              <a:t> </a:t>
            </a:r>
            <a:r>
              <a:rPr dirty="0" sz="2850" spc="-50">
                <a:latin typeface="PT Sans"/>
                <a:cs typeface="PT Sans"/>
              </a:rPr>
              <a:t>place</a:t>
            </a:r>
            <a:r>
              <a:rPr dirty="0" sz="2850" spc="-100">
                <a:latin typeface="PT Sans"/>
                <a:cs typeface="PT Sans"/>
              </a:rPr>
              <a:t> </a:t>
            </a:r>
            <a:r>
              <a:rPr dirty="0" sz="2850" spc="-35">
                <a:latin typeface="PT Sans"/>
                <a:cs typeface="PT Sans"/>
              </a:rPr>
              <a:t>to  look</a:t>
            </a:r>
            <a:r>
              <a:rPr dirty="0" sz="2850" spc="-585">
                <a:latin typeface="PT Sans"/>
                <a:cs typeface="PT Sans"/>
              </a:rPr>
              <a:t> </a:t>
            </a:r>
            <a:r>
              <a:rPr dirty="0" sz="2850" spc="-40">
                <a:latin typeface="PT Sans"/>
                <a:cs typeface="PT Sans"/>
              </a:rPr>
              <a:t>for </a:t>
            </a:r>
            <a:r>
              <a:rPr dirty="0" sz="2850" spc="-45">
                <a:latin typeface="PT Sans"/>
                <a:cs typeface="PT Sans"/>
              </a:rPr>
              <a:t>life </a:t>
            </a:r>
            <a:r>
              <a:rPr dirty="0" sz="2850" spc="-20">
                <a:latin typeface="PT Sans"/>
                <a:cs typeface="PT Sans"/>
              </a:rPr>
              <a:t>in </a:t>
            </a:r>
            <a:r>
              <a:rPr dirty="0" sz="2850" spc="-30">
                <a:latin typeface="PT Sans"/>
                <a:cs typeface="PT Sans"/>
              </a:rPr>
              <a:t>the </a:t>
            </a:r>
            <a:r>
              <a:rPr dirty="0" sz="2850" spc="-35">
                <a:latin typeface="PT Sans"/>
                <a:cs typeface="PT Sans"/>
              </a:rPr>
              <a:t>Solar </a:t>
            </a:r>
            <a:r>
              <a:rPr dirty="0" sz="2850" spc="-50">
                <a:latin typeface="PT Sans"/>
                <a:cs typeface="PT Sans"/>
              </a:rPr>
              <a:t>System.</a:t>
            </a:r>
            <a:endParaRPr sz="2850">
              <a:latin typeface="PT Sans"/>
              <a:cs typeface="PT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211" y="509841"/>
            <a:ext cx="9555480" cy="5895975"/>
          </a:xfrm>
          <a:custGeom>
            <a:avLst/>
            <a:gdLst/>
            <a:ahLst/>
            <a:cxnLst/>
            <a:rect l="l" t="t" r="r" b="b"/>
            <a:pathLst>
              <a:path w="9555480" h="5895975">
                <a:moveTo>
                  <a:pt x="0" y="0"/>
                </a:moveTo>
                <a:lnTo>
                  <a:pt x="9555137" y="0"/>
                </a:lnTo>
                <a:lnTo>
                  <a:pt x="9555137" y="5895721"/>
                </a:lnTo>
                <a:lnTo>
                  <a:pt x="0" y="58957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4211" y="347200"/>
            <a:ext cx="9555142" cy="162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4211" y="6405567"/>
            <a:ext cx="9555142" cy="162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129353" y="347205"/>
            <a:ext cx="162640" cy="62210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1570" y="347205"/>
            <a:ext cx="162640" cy="6221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2565" y="387863"/>
            <a:ext cx="9758680" cy="6099175"/>
          </a:xfrm>
          <a:custGeom>
            <a:avLst/>
            <a:gdLst/>
            <a:ahLst/>
            <a:cxnLst/>
            <a:rect l="l" t="t" r="r" b="b"/>
            <a:pathLst>
              <a:path w="9758680" h="6099175">
                <a:moveTo>
                  <a:pt x="9717773" y="0"/>
                </a:moveTo>
                <a:lnTo>
                  <a:pt x="40652" y="0"/>
                </a:lnTo>
                <a:lnTo>
                  <a:pt x="24828" y="3194"/>
                </a:lnTo>
                <a:lnTo>
                  <a:pt x="11906" y="11906"/>
                </a:lnTo>
                <a:lnTo>
                  <a:pt x="3194" y="24828"/>
                </a:lnTo>
                <a:lnTo>
                  <a:pt x="0" y="40652"/>
                </a:lnTo>
                <a:lnTo>
                  <a:pt x="0" y="6058369"/>
                </a:lnTo>
                <a:lnTo>
                  <a:pt x="3194" y="6074194"/>
                </a:lnTo>
                <a:lnTo>
                  <a:pt x="11906" y="6087116"/>
                </a:lnTo>
                <a:lnTo>
                  <a:pt x="24828" y="6095828"/>
                </a:lnTo>
                <a:lnTo>
                  <a:pt x="40652" y="6099022"/>
                </a:lnTo>
                <a:lnTo>
                  <a:pt x="9717773" y="6099022"/>
                </a:lnTo>
                <a:lnTo>
                  <a:pt x="9733605" y="6095828"/>
                </a:lnTo>
                <a:lnTo>
                  <a:pt x="9746530" y="6087116"/>
                </a:lnTo>
                <a:lnTo>
                  <a:pt x="9755244" y="6074194"/>
                </a:lnTo>
                <a:lnTo>
                  <a:pt x="9758438" y="6058369"/>
                </a:lnTo>
                <a:lnTo>
                  <a:pt x="9758438" y="40652"/>
                </a:lnTo>
                <a:lnTo>
                  <a:pt x="9755244" y="24828"/>
                </a:lnTo>
                <a:lnTo>
                  <a:pt x="9746530" y="11906"/>
                </a:lnTo>
                <a:lnTo>
                  <a:pt x="9733605" y="3194"/>
                </a:lnTo>
                <a:lnTo>
                  <a:pt x="9717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657" y="743637"/>
            <a:ext cx="8884249" cy="45336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190002" y="5376363"/>
            <a:ext cx="313690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50">
                <a:latin typeface="PT Sans"/>
                <a:cs typeface="PT Sans"/>
              </a:rPr>
              <a:t>Io</a:t>
            </a:r>
            <a:endParaRPr sz="2850">
              <a:latin typeface="PT Sans"/>
              <a:cs typeface="PT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211" y="509841"/>
            <a:ext cx="9555480" cy="5895975"/>
          </a:xfrm>
          <a:custGeom>
            <a:avLst/>
            <a:gdLst/>
            <a:ahLst/>
            <a:cxnLst/>
            <a:rect l="l" t="t" r="r" b="b"/>
            <a:pathLst>
              <a:path w="9555480" h="5895975">
                <a:moveTo>
                  <a:pt x="0" y="0"/>
                </a:moveTo>
                <a:lnTo>
                  <a:pt x="9555137" y="0"/>
                </a:lnTo>
                <a:lnTo>
                  <a:pt x="9555137" y="5895721"/>
                </a:lnTo>
                <a:lnTo>
                  <a:pt x="0" y="58957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4211" y="347200"/>
            <a:ext cx="9555142" cy="162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4211" y="6405567"/>
            <a:ext cx="9555142" cy="162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129353" y="347205"/>
            <a:ext cx="162640" cy="62210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1570" y="347205"/>
            <a:ext cx="162640" cy="6221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2565" y="387863"/>
            <a:ext cx="9758680" cy="6099175"/>
          </a:xfrm>
          <a:custGeom>
            <a:avLst/>
            <a:gdLst/>
            <a:ahLst/>
            <a:cxnLst/>
            <a:rect l="l" t="t" r="r" b="b"/>
            <a:pathLst>
              <a:path w="9758680" h="6099175">
                <a:moveTo>
                  <a:pt x="9717773" y="0"/>
                </a:moveTo>
                <a:lnTo>
                  <a:pt x="40652" y="0"/>
                </a:lnTo>
                <a:lnTo>
                  <a:pt x="24828" y="3194"/>
                </a:lnTo>
                <a:lnTo>
                  <a:pt x="11906" y="11906"/>
                </a:lnTo>
                <a:lnTo>
                  <a:pt x="3194" y="24828"/>
                </a:lnTo>
                <a:lnTo>
                  <a:pt x="0" y="40652"/>
                </a:lnTo>
                <a:lnTo>
                  <a:pt x="0" y="6058369"/>
                </a:lnTo>
                <a:lnTo>
                  <a:pt x="3194" y="6074194"/>
                </a:lnTo>
                <a:lnTo>
                  <a:pt x="11906" y="6087116"/>
                </a:lnTo>
                <a:lnTo>
                  <a:pt x="24828" y="6095828"/>
                </a:lnTo>
                <a:lnTo>
                  <a:pt x="40652" y="6099022"/>
                </a:lnTo>
                <a:lnTo>
                  <a:pt x="9717773" y="6099022"/>
                </a:lnTo>
                <a:lnTo>
                  <a:pt x="9733605" y="6095828"/>
                </a:lnTo>
                <a:lnTo>
                  <a:pt x="9746530" y="6087116"/>
                </a:lnTo>
                <a:lnTo>
                  <a:pt x="9755244" y="6074194"/>
                </a:lnTo>
                <a:lnTo>
                  <a:pt x="9758438" y="6058369"/>
                </a:lnTo>
                <a:lnTo>
                  <a:pt x="9758438" y="40652"/>
                </a:lnTo>
                <a:lnTo>
                  <a:pt x="9755244" y="24828"/>
                </a:lnTo>
                <a:lnTo>
                  <a:pt x="9746530" y="11906"/>
                </a:lnTo>
                <a:lnTo>
                  <a:pt x="9733605" y="3194"/>
                </a:lnTo>
                <a:lnTo>
                  <a:pt x="9717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657" y="743637"/>
            <a:ext cx="8884249" cy="45336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809239" y="5376363"/>
            <a:ext cx="1075055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45">
                <a:latin typeface="PT Sans"/>
                <a:cs typeface="PT Sans"/>
              </a:rPr>
              <a:t>Europa</a:t>
            </a:r>
            <a:endParaRPr sz="2850">
              <a:latin typeface="PT Sans"/>
              <a:cs typeface="PT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211" y="509841"/>
            <a:ext cx="9555480" cy="5895975"/>
          </a:xfrm>
          <a:custGeom>
            <a:avLst/>
            <a:gdLst/>
            <a:ahLst/>
            <a:cxnLst/>
            <a:rect l="l" t="t" r="r" b="b"/>
            <a:pathLst>
              <a:path w="9555480" h="5895975">
                <a:moveTo>
                  <a:pt x="0" y="0"/>
                </a:moveTo>
                <a:lnTo>
                  <a:pt x="9555137" y="0"/>
                </a:lnTo>
                <a:lnTo>
                  <a:pt x="9555137" y="5895721"/>
                </a:lnTo>
                <a:lnTo>
                  <a:pt x="0" y="58957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4211" y="347200"/>
            <a:ext cx="9555142" cy="162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4211" y="6405567"/>
            <a:ext cx="9555142" cy="162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129353" y="347205"/>
            <a:ext cx="162640" cy="62210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1570" y="347205"/>
            <a:ext cx="162640" cy="6221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2565" y="387863"/>
            <a:ext cx="9758680" cy="6099175"/>
          </a:xfrm>
          <a:custGeom>
            <a:avLst/>
            <a:gdLst/>
            <a:ahLst/>
            <a:cxnLst/>
            <a:rect l="l" t="t" r="r" b="b"/>
            <a:pathLst>
              <a:path w="9758680" h="6099175">
                <a:moveTo>
                  <a:pt x="9717773" y="0"/>
                </a:moveTo>
                <a:lnTo>
                  <a:pt x="40652" y="0"/>
                </a:lnTo>
                <a:lnTo>
                  <a:pt x="24828" y="3194"/>
                </a:lnTo>
                <a:lnTo>
                  <a:pt x="11906" y="11906"/>
                </a:lnTo>
                <a:lnTo>
                  <a:pt x="3194" y="24828"/>
                </a:lnTo>
                <a:lnTo>
                  <a:pt x="0" y="40652"/>
                </a:lnTo>
                <a:lnTo>
                  <a:pt x="0" y="6058369"/>
                </a:lnTo>
                <a:lnTo>
                  <a:pt x="3194" y="6074194"/>
                </a:lnTo>
                <a:lnTo>
                  <a:pt x="11906" y="6087116"/>
                </a:lnTo>
                <a:lnTo>
                  <a:pt x="24828" y="6095828"/>
                </a:lnTo>
                <a:lnTo>
                  <a:pt x="40652" y="6099022"/>
                </a:lnTo>
                <a:lnTo>
                  <a:pt x="9717773" y="6099022"/>
                </a:lnTo>
                <a:lnTo>
                  <a:pt x="9733605" y="6095828"/>
                </a:lnTo>
                <a:lnTo>
                  <a:pt x="9746530" y="6087116"/>
                </a:lnTo>
                <a:lnTo>
                  <a:pt x="9755244" y="6074194"/>
                </a:lnTo>
                <a:lnTo>
                  <a:pt x="9758438" y="6058369"/>
                </a:lnTo>
                <a:lnTo>
                  <a:pt x="9758438" y="40652"/>
                </a:lnTo>
                <a:lnTo>
                  <a:pt x="9755244" y="24828"/>
                </a:lnTo>
                <a:lnTo>
                  <a:pt x="9746530" y="11906"/>
                </a:lnTo>
                <a:lnTo>
                  <a:pt x="9733605" y="3194"/>
                </a:lnTo>
                <a:lnTo>
                  <a:pt x="9717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657" y="743638"/>
            <a:ext cx="8884249" cy="46250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542285" y="5467849"/>
            <a:ext cx="1609090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45">
                <a:latin typeface="PT Sans"/>
                <a:cs typeface="PT Sans"/>
              </a:rPr>
              <a:t>Ganymede</a:t>
            </a:r>
            <a:endParaRPr sz="2850">
              <a:latin typeface="PT Sans"/>
              <a:cs typeface="PT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211" y="509841"/>
            <a:ext cx="9555480" cy="5895975"/>
          </a:xfrm>
          <a:custGeom>
            <a:avLst/>
            <a:gdLst/>
            <a:ahLst/>
            <a:cxnLst/>
            <a:rect l="l" t="t" r="r" b="b"/>
            <a:pathLst>
              <a:path w="9555480" h="5895975">
                <a:moveTo>
                  <a:pt x="0" y="0"/>
                </a:moveTo>
                <a:lnTo>
                  <a:pt x="9555137" y="0"/>
                </a:lnTo>
                <a:lnTo>
                  <a:pt x="9555137" y="5895721"/>
                </a:lnTo>
                <a:lnTo>
                  <a:pt x="0" y="58957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4211" y="347200"/>
            <a:ext cx="9555142" cy="162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4211" y="6405567"/>
            <a:ext cx="9555142" cy="162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129353" y="347205"/>
            <a:ext cx="162640" cy="62210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1570" y="347205"/>
            <a:ext cx="162640" cy="6221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2565" y="387863"/>
            <a:ext cx="9758680" cy="6099175"/>
          </a:xfrm>
          <a:custGeom>
            <a:avLst/>
            <a:gdLst/>
            <a:ahLst/>
            <a:cxnLst/>
            <a:rect l="l" t="t" r="r" b="b"/>
            <a:pathLst>
              <a:path w="9758680" h="6099175">
                <a:moveTo>
                  <a:pt x="9717773" y="0"/>
                </a:moveTo>
                <a:lnTo>
                  <a:pt x="40652" y="0"/>
                </a:lnTo>
                <a:lnTo>
                  <a:pt x="24828" y="3194"/>
                </a:lnTo>
                <a:lnTo>
                  <a:pt x="11906" y="11906"/>
                </a:lnTo>
                <a:lnTo>
                  <a:pt x="3194" y="24828"/>
                </a:lnTo>
                <a:lnTo>
                  <a:pt x="0" y="40652"/>
                </a:lnTo>
                <a:lnTo>
                  <a:pt x="0" y="6058369"/>
                </a:lnTo>
                <a:lnTo>
                  <a:pt x="3194" y="6074194"/>
                </a:lnTo>
                <a:lnTo>
                  <a:pt x="11906" y="6087116"/>
                </a:lnTo>
                <a:lnTo>
                  <a:pt x="24828" y="6095828"/>
                </a:lnTo>
                <a:lnTo>
                  <a:pt x="40652" y="6099022"/>
                </a:lnTo>
                <a:lnTo>
                  <a:pt x="9717773" y="6099022"/>
                </a:lnTo>
                <a:lnTo>
                  <a:pt x="9733605" y="6095828"/>
                </a:lnTo>
                <a:lnTo>
                  <a:pt x="9746530" y="6087116"/>
                </a:lnTo>
                <a:lnTo>
                  <a:pt x="9755244" y="6074194"/>
                </a:lnTo>
                <a:lnTo>
                  <a:pt x="9758438" y="6058369"/>
                </a:lnTo>
                <a:lnTo>
                  <a:pt x="9758438" y="40652"/>
                </a:lnTo>
                <a:lnTo>
                  <a:pt x="9755244" y="24828"/>
                </a:lnTo>
                <a:lnTo>
                  <a:pt x="9746530" y="11906"/>
                </a:lnTo>
                <a:lnTo>
                  <a:pt x="9733605" y="3194"/>
                </a:lnTo>
                <a:lnTo>
                  <a:pt x="9717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657" y="743637"/>
            <a:ext cx="8884249" cy="45336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780146" y="5376363"/>
            <a:ext cx="1140460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95">
                <a:latin typeface="PT Sans"/>
                <a:cs typeface="PT Sans"/>
              </a:rPr>
              <a:t>C</a:t>
            </a:r>
            <a:r>
              <a:rPr dirty="0" sz="2850" spc="-50">
                <a:latin typeface="PT Sans"/>
                <a:cs typeface="PT Sans"/>
              </a:rPr>
              <a:t>allis</a:t>
            </a:r>
            <a:r>
              <a:rPr dirty="0" sz="2850" spc="-80">
                <a:latin typeface="PT Sans"/>
                <a:cs typeface="PT Sans"/>
              </a:rPr>
              <a:t>t</a:t>
            </a:r>
            <a:r>
              <a:rPr dirty="0" sz="2850" spc="15">
                <a:latin typeface="PT Sans"/>
                <a:cs typeface="PT Sans"/>
              </a:rPr>
              <a:t>o</a:t>
            </a:r>
            <a:endParaRPr sz="2850">
              <a:latin typeface="PT Sans"/>
              <a:cs typeface="PT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211" y="448851"/>
            <a:ext cx="9555480" cy="6007735"/>
          </a:xfrm>
          <a:custGeom>
            <a:avLst/>
            <a:gdLst/>
            <a:ahLst/>
            <a:cxnLst/>
            <a:rect l="l" t="t" r="r" b="b"/>
            <a:pathLst>
              <a:path w="9555480" h="6007735">
                <a:moveTo>
                  <a:pt x="0" y="0"/>
                </a:moveTo>
                <a:lnTo>
                  <a:pt x="9555137" y="0"/>
                </a:lnTo>
                <a:lnTo>
                  <a:pt x="9555137" y="6007544"/>
                </a:lnTo>
                <a:lnTo>
                  <a:pt x="0" y="60075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4211" y="296375"/>
            <a:ext cx="9555142" cy="15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4211" y="6456392"/>
            <a:ext cx="9555142" cy="15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129353" y="296379"/>
            <a:ext cx="162640" cy="6312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1570" y="296379"/>
            <a:ext cx="162640" cy="63124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2565" y="337035"/>
            <a:ext cx="9758680" cy="6190615"/>
          </a:xfrm>
          <a:custGeom>
            <a:avLst/>
            <a:gdLst/>
            <a:ahLst/>
            <a:cxnLst/>
            <a:rect l="l" t="t" r="r" b="b"/>
            <a:pathLst>
              <a:path w="9758680" h="6190615">
                <a:moveTo>
                  <a:pt x="9717773" y="0"/>
                </a:moveTo>
                <a:lnTo>
                  <a:pt x="40652" y="0"/>
                </a:lnTo>
                <a:lnTo>
                  <a:pt x="24828" y="3194"/>
                </a:lnTo>
                <a:lnTo>
                  <a:pt x="11906" y="11904"/>
                </a:lnTo>
                <a:lnTo>
                  <a:pt x="3194" y="24822"/>
                </a:lnTo>
                <a:lnTo>
                  <a:pt x="0" y="40640"/>
                </a:lnTo>
                <a:lnTo>
                  <a:pt x="0" y="6149873"/>
                </a:lnTo>
                <a:lnTo>
                  <a:pt x="3194" y="6165690"/>
                </a:lnTo>
                <a:lnTo>
                  <a:pt x="11906" y="6178608"/>
                </a:lnTo>
                <a:lnTo>
                  <a:pt x="24828" y="6187319"/>
                </a:lnTo>
                <a:lnTo>
                  <a:pt x="40652" y="6190513"/>
                </a:lnTo>
                <a:lnTo>
                  <a:pt x="9717773" y="6190513"/>
                </a:lnTo>
                <a:lnTo>
                  <a:pt x="9733605" y="6187319"/>
                </a:lnTo>
                <a:lnTo>
                  <a:pt x="9746530" y="6178608"/>
                </a:lnTo>
                <a:lnTo>
                  <a:pt x="9755244" y="6165690"/>
                </a:lnTo>
                <a:lnTo>
                  <a:pt x="9758438" y="6149873"/>
                </a:lnTo>
                <a:lnTo>
                  <a:pt x="9758438" y="40640"/>
                </a:lnTo>
                <a:lnTo>
                  <a:pt x="9755244" y="24822"/>
                </a:lnTo>
                <a:lnTo>
                  <a:pt x="9746530" y="11904"/>
                </a:lnTo>
                <a:lnTo>
                  <a:pt x="9733605" y="3194"/>
                </a:lnTo>
                <a:lnTo>
                  <a:pt x="9717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657" y="692811"/>
            <a:ext cx="8884249" cy="5478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211" y="448851"/>
            <a:ext cx="9555480" cy="6007735"/>
          </a:xfrm>
          <a:custGeom>
            <a:avLst/>
            <a:gdLst/>
            <a:ahLst/>
            <a:cxnLst/>
            <a:rect l="l" t="t" r="r" b="b"/>
            <a:pathLst>
              <a:path w="9555480" h="6007735">
                <a:moveTo>
                  <a:pt x="0" y="0"/>
                </a:moveTo>
                <a:lnTo>
                  <a:pt x="9555137" y="0"/>
                </a:lnTo>
                <a:lnTo>
                  <a:pt x="9555137" y="6007544"/>
                </a:lnTo>
                <a:lnTo>
                  <a:pt x="0" y="60075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4211" y="296375"/>
            <a:ext cx="9555142" cy="15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4211" y="6456392"/>
            <a:ext cx="9555142" cy="15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129353" y="296379"/>
            <a:ext cx="162640" cy="6312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1570" y="296379"/>
            <a:ext cx="162640" cy="63124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2565" y="337035"/>
            <a:ext cx="9758680" cy="6190615"/>
          </a:xfrm>
          <a:custGeom>
            <a:avLst/>
            <a:gdLst/>
            <a:ahLst/>
            <a:cxnLst/>
            <a:rect l="l" t="t" r="r" b="b"/>
            <a:pathLst>
              <a:path w="9758680" h="6190615">
                <a:moveTo>
                  <a:pt x="9717773" y="0"/>
                </a:moveTo>
                <a:lnTo>
                  <a:pt x="40652" y="0"/>
                </a:lnTo>
                <a:lnTo>
                  <a:pt x="24828" y="3194"/>
                </a:lnTo>
                <a:lnTo>
                  <a:pt x="11906" y="11904"/>
                </a:lnTo>
                <a:lnTo>
                  <a:pt x="3194" y="24822"/>
                </a:lnTo>
                <a:lnTo>
                  <a:pt x="0" y="40640"/>
                </a:lnTo>
                <a:lnTo>
                  <a:pt x="0" y="6149873"/>
                </a:lnTo>
                <a:lnTo>
                  <a:pt x="3194" y="6165690"/>
                </a:lnTo>
                <a:lnTo>
                  <a:pt x="11906" y="6178608"/>
                </a:lnTo>
                <a:lnTo>
                  <a:pt x="24828" y="6187319"/>
                </a:lnTo>
                <a:lnTo>
                  <a:pt x="40652" y="6190513"/>
                </a:lnTo>
                <a:lnTo>
                  <a:pt x="9717773" y="6190513"/>
                </a:lnTo>
                <a:lnTo>
                  <a:pt x="9733605" y="6187319"/>
                </a:lnTo>
                <a:lnTo>
                  <a:pt x="9746530" y="6178608"/>
                </a:lnTo>
                <a:lnTo>
                  <a:pt x="9755244" y="6165690"/>
                </a:lnTo>
                <a:lnTo>
                  <a:pt x="9758438" y="6149873"/>
                </a:lnTo>
                <a:lnTo>
                  <a:pt x="9758438" y="40640"/>
                </a:lnTo>
                <a:lnTo>
                  <a:pt x="9755244" y="24822"/>
                </a:lnTo>
                <a:lnTo>
                  <a:pt x="9746530" y="11904"/>
                </a:lnTo>
                <a:lnTo>
                  <a:pt x="9733605" y="3194"/>
                </a:lnTo>
                <a:lnTo>
                  <a:pt x="9717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657" y="692811"/>
            <a:ext cx="8884249" cy="5478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9079" marR="5080" indent="-247015">
              <a:lnSpc>
                <a:spcPct val="100600"/>
              </a:lnSpc>
              <a:spcBef>
                <a:spcPts val="110"/>
              </a:spcBef>
            </a:pPr>
            <a:r>
              <a:rPr dirty="0" spc="-40"/>
              <a:t>Life</a:t>
            </a:r>
            <a:r>
              <a:rPr dirty="0" spc="-114"/>
              <a:t> </a:t>
            </a:r>
            <a:r>
              <a:rPr dirty="0" spc="-20"/>
              <a:t>is</a:t>
            </a:r>
            <a:r>
              <a:rPr dirty="0" spc="-114"/>
              <a:t> </a:t>
            </a:r>
            <a:r>
              <a:rPr dirty="0" spc="-40"/>
              <a:t>found</a:t>
            </a:r>
            <a:r>
              <a:rPr dirty="0" spc="-110"/>
              <a:t> </a:t>
            </a:r>
            <a:r>
              <a:rPr dirty="0" spc="-20"/>
              <a:t>in</a:t>
            </a:r>
            <a:r>
              <a:rPr dirty="0" spc="-114"/>
              <a:t> </a:t>
            </a:r>
            <a:r>
              <a:rPr dirty="0" spc="-30"/>
              <a:t>some</a:t>
            </a:r>
            <a:r>
              <a:rPr dirty="0" spc="-114"/>
              <a:t> </a:t>
            </a:r>
            <a:r>
              <a:rPr dirty="0" spc="-45"/>
              <a:t>extreme</a:t>
            </a:r>
            <a:r>
              <a:rPr dirty="0" spc="-110"/>
              <a:t> </a:t>
            </a:r>
            <a:r>
              <a:rPr dirty="0" spc="-40"/>
              <a:t>environments</a:t>
            </a:r>
            <a:r>
              <a:rPr dirty="0" spc="-114"/>
              <a:t> </a:t>
            </a:r>
            <a:r>
              <a:rPr dirty="0" spc="-15"/>
              <a:t>on</a:t>
            </a:r>
            <a:r>
              <a:rPr dirty="0" spc="-114"/>
              <a:t> </a:t>
            </a:r>
            <a:r>
              <a:rPr dirty="0" spc="-25"/>
              <a:t>Earth:</a:t>
            </a:r>
            <a:r>
              <a:rPr dirty="0" spc="-110"/>
              <a:t> </a:t>
            </a:r>
            <a:r>
              <a:rPr dirty="0" spc="-60"/>
              <a:t>places  </a:t>
            </a:r>
            <a:r>
              <a:rPr dirty="0" spc="-35"/>
              <a:t>where</a:t>
            </a:r>
            <a:r>
              <a:rPr dirty="0" spc="-110"/>
              <a:t> </a:t>
            </a:r>
            <a:r>
              <a:rPr dirty="0" spc="-85"/>
              <a:t>it's</a:t>
            </a:r>
            <a:r>
              <a:rPr dirty="0" spc="-105"/>
              <a:t> </a:t>
            </a:r>
            <a:r>
              <a:rPr dirty="0" spc="-25"/>
              <a:t>hot,</a:t>
            </a:r>
            <a:r>
              <a:rPr dirty="0" spc="-110"/>
              <a:t> </a:t>
            </a:r>
            <a:r>
              <a:rPr dirty="0" spc="-50"/>
              <a:t>cold,</a:t>
            </a:r>
            <a:r>
              <a:rPr dirty="0" spc="-330"/>
              <a:t> </a:t>
            </a:r>
            <a:r>
              <a:rPr dirty="0" spc="-40"/>
              <a:t>dark,</a:t>
            </a:r>
            <a:r>
              <a:rPr dirty="0" spc="-335"/>
              <a:t> </a:t>
            </a:r>
            <a:r>
              <a:rPr dirty="0" spc="-40"/>
              <a:t>acidic,</a:t>
            </a:r>
            <a:r>
              <a:rPr dirty="0" spc="-330"/>
              <a:t> </a:t>
            </a:r>
            <a:r>
              <a:rPr dirty="0" spc="-40"/>
              <a:t>salty</a:t>
            </a:r>
            <a:r>
              <a:rPr dirty="0" spc="-215"/>
              <a:t> </a:t>
            </a:r>
            <a:r>
              <a:rPr dirty="0" spc="-20"/>
              <a:t>or</a:t>
            </a:r>
            <a:r>
              <a:rPr dirty="0" spc="-105"/>
              <a:t> </a:t>
            </a:r>
            <a:r>
              <a:rPr dirty="0" spc="-70"/>
              <a:t>there's</a:t>
            </a:r>
            <a:r>
              <a:rPr dirty="0" spc="-105"/>
              <a:t> </a:t>
            </a:r>
            <a:r>
              <a:rPr dirty="0" spc="-15"/>
              <a:t>no</a:t>
            </a:r>
            <a:r>
              <a:rPr dirty="0" spc="-110"/>
              <a:t> </a:t>
            </a:r>
            <a:r>
              <a:rPr dirty="0" spc="-55"/>
              <a:t>oxygen.</a:t>
            </a:r>
          </a:p>
        </p:txBody>
      </p:sp>
      <p:sp>
        <p:nvSpPr>
          <p:cNvPr id="3" name="object 3"/>
          <p:cNvSpPr/>
          <p:nvPr/>
        </p:nvSpPr>
        <p:spPr>
          <a:xfrm>
            <a:off x="2302268" y="1617831"/>
            <a:ext cx="6099026" cy="3120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70146" y="4837615"/>
            <a:ext cx="8753475" cy="9017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769870" marR="5080" indent="-2757805">
              <a:lnSpc>
                <a:spcPct val="100600"/>
              </a:lnSpc>
              <a:spcBef>
                <a:spcPts val="110"/>
              </a:spcBef>
            </a:pPr>
            <a:r>
              <a:rPr dirty="0" sz="2850" spc="-40">
                <a:latin typeface="PT Sans"/>
                <a:cs typeface="PT Sans"/>
              </a:rPr>
              <a:t>Organisms</a:t>
            </a:r>
            <a:r>
              <a:rPr dirty="0" sz="2850" spc="-105">
                <a:latin typeface="PT Sans"/>
                <a:cs typeface="PT Sans"/>
              </a:rPr>
              <a:t> </a:t>
            </a:r>
            <a:r>
              <a:rPr dirty="0" sz="2850" spc="-35">
                <a:latin typeface="PT Sans"/>
                <a:cs typeface="PT Sans"/>
              </a:rPr>
              <a:t>that</a:t>
            </a:r>
            <a:r>
              <a:rPr dirty="0" sz="2850" spc="-105">
                <a:latin typeface="PT Sans"/>
                <a:cs typeface="PT Sans"/>
              </a:rPr>
              <a:t> </a:t>
            </a:r>
            <a:r>
              <a:rPr dirty="0" sz="2850" spc="-45">
                <a:latin typeface="PT Sans"/>
                <a:cs typeface="PT Sans"/>
              </a:rPr>
              <a:t>live</a:t>
            </a:r>
            <a:r>
              <a:rPr dirty="0" sz="2850" spc="-105">
                <a:latin typeface="PT Sans"/>
                <a:cs typeface="PT Sans"/>
              </a:rPr>
              <a:t> </a:t>
            </a:r>
            <a:r>
              <a:rPr dirty="0" sz="2850" spc="-20">
                <a:latin typeface="PT Sans"/>
                <a:cs typeface="PT Sans"/>
              </a:rPr>
              <a:t>in</a:t>
            </a:r>
            <a:r>
              <a:rPr dirty="0" sz="2850" spc="-105">
                <a:latin typeface="PT Sans"/>
                <a:cs typeface="PT Sans"/>
              </a:rPr>
              <a:t> </a:t>
            </a:r>
            <a:r>
              <a:rPr dirty="0" sz="2850" spc="-40">
                <a:latin typeface="PT Sans"/>
                <a:cs typeface="PT Sans"/>
              </a:rPr>
              <a:t>particularly</a:t>
            </a:r>
            <a:r>
              <a:rPr dirty="0" sz="2850" spc="-210">
                <a:latin typeface="PT Sans"/>
                <a:cs typeface="PT Sans"/>
              </a:rPr>
              <a:t> </a:t>
            </a:r>
            <a:r>
              <a:rPr dirty="0" sz="2850" spc="-40">
                <a:latin typeface="PT Sans"/>
                <a:cs typeface="PT Sans"/>
              </a:rPr>
              <a:t>tough</a:t>
            </a:r>
            <a:r>
              <a:rPr dirty="0" sz="2850" spc="-100">
                <a:latin typeface="PT Sans"/>
                <a:cs typeface="PT Sans"/>
              </a:rPr>
              <a:t> </a:t>
            </a:r>
            <a:r>
              <a:rPr dirty="0" sz="2850" spc="-40">
                <a:latin typeface="PT Sans"/>
                <a:cs typeface="PT Sans"/>
              </a:rPr>
              <a:t>environments</a:t>
            </a:r>
            <a:r>
              <a:rPr dirty="0" sz="2850" spc="-105">
                <a:latin typeface="PT Sans"/>
                <a:cs typeface="PT Sans"/>
              </a:rPr>
              <a:t> </a:t>
            </a:r>
            <a:r>
              <a:rPr dirty="0" sz="2850" spc="-50">
                <a:latin typeface="PT Sans"/>
                <a:cs typeface="PT Sans"/>
              </a:rPr>
              <a:t>are  </a:t>
            </a:r>
            <a:r>
              <a:rPr dirty="0" sz="2850" spc="-40">
                <a:latin typeface="PT Sans"/>
                <a:cs typeface="PT Sans"/>
              </a:rPr>
              <a:t>called</a:t>
            </a:r>
            <a:r>
              <a:rPr dirty="0" sz="2850" spc="-114">
                <a:latin typeface="PT Sans"/>
                <a:cs typeface="PT Sans"/>
              </a:rPr>
              <a:t> </a:t>
            </a:r>
            <a:r>
              <a:rPr dirty="0" sz="2850" spc="-50" b="1">
                <a:latin typeface="PT Sans"/>
                <a:cs typeface="PT Sans"/>
              </a:rPr>
              <a:t>extremophiles</a:t>
            </a:r>
            <a:r>
              <a:rPr dirty="0" sz="2850" spc="-50">
                <a:latin typeface="PT Sans"/>
                <a:cs typeface="PT Sans"/>
              </a:rPr>
              <a:t>.</a:t>
            </a:r>
            <a:endParaRPr sz="2850">
              <a:latin typeface="PT Sans"/>
              <a:cs typeface="PT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438685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16947" y="6016761"/>
            <a:ext cx="7459980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35">
                <a:latin typeface="PT Sans"/>
                <a:cs typeface="PT Sans"/>
              </a:rPr>
              <a:t>Grand </a:t>
            </a:r>
            <a:r>
              <a:rPr dirty="0" sz="2850" spc="-55">
                <a:latin typeface="PT Sans"/>
                <a:cs typeface="PT Sans"/>
              </a:rPr>
              <a:t>Prismatic </a:t>
            </a:r>
            <a:r>
              <a:rPr dirty="0" sz="2850" spc="-40">
                <a:latin typeface="PT Sans"/>
                <a:cs typeface="PT Sans"/>
              </a:rPr>
              <a:t>Spring,</a:t>
            </a:r>
            <a:r>
              <a:rPr dirty="0" sz="2850" spc="-620">
                <a:latin typeface="PT Sans"/>
                <a:cs typeface="PT Sans"/>
              </a:rPr>
              <a:t> </a:t>
            </a:r>
            <a:r>
              <a:rPr dirty="0" sz="2850" spc="-70">
                <a:latin typeface="PT Sans"/>
                <a:cs typeface="PT Sans"/>
              </a:rPr>
              <a:t>Yellowstone </a:t>
            </a:r>
            <a:r>
              <a:rPr dirty="0" sz="2850" spc="-40">
                <a:latin typeface="PT Sans"/>
                <a:cs typeface="PT Sans"/>
              </a:rPr>
              <a:t>National </a:t>
            </a:r>
            <a:r>
              <a:rPr dirty="0" sz="2850" spc="-75">
                <a:latin typeface="PT Sans"/>
                <a:cs typeface="PT Sans"/>
              </a:rPr>
              <a:t>Park</a:t>
            </a:r>
            <a:endParaRPr sz="2850">
              <a:latin typeface="PT Sans"/>
              <a:cs typeface="PT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438685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45799" y="6016761"/>
            <a:ext cx="2802255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35">
                <a:latin typeface="PT Sans"/>
                <a:cs typeface="PT Sans"/>
              </a:rPr>
              <a:t>methane </a:t>
            </a:r>
            <a:r>
              <a:rPr dirty="0" sz="2850" spc="-50">
                <a:latin typeface="PT Sans"/>
                <a:cs typeface="PT Sans"/>
              </a:rPr>
              <a:t>ice</a:t>
            </a:r>
            <a:r>
              <a:rPr dirty="0" sz="2850" spc="-265">
                <a:latin typeface="PT Sans"/>
                <a:cs typeface="PT Sans"/>
              </a:rPr>
              <a:t> </a:t>
            </a:r>
            <a:r>
              <a:rPr dirty="0" sz="2850" spc="-50">
                <a:latin typeface="PT Sans"/>
                <a:cs typeface="PT Sans"/>
              </a:rPr>
              <a:t>worm</a:t>
            </a:r>
            <a:endParaRPr sz="2850">
              <a:latin typeface="PT Sans"/>
              <a:cs typeface="PT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438685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62032" y="6016761"/>
            <a:ext cx="1176655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50">
                <a:latin typeface="PT Sans"/>
                <a:cs typeface="PT Sans"/>
              </a:rPr>
              <a:t>snotti</a:t>
            </a:r>
            <a:r>
              <a:rPr dirty="0" sz="2850" spc="-80">
                <a:latin typeface="PT Sans"/>
                <a:cs typeface="PT Sans"/>
              </a:rPr>
              <a:t>t</a:t>
            </a:r>
            <a:r>
              <a:rPr dirty="0" sz="2850" spc="15">
                <a:latin typeface="PT Sans"/>
                <a:cs typeface="PT Sans"/>
              </a:rPr>
              <a:t>e</a:t>
            </a:r>
            <a:endParaRPr sz="2850">
              <a:latin typeface="PT Sans"/>
              <a:cs typeface="PT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438685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05095" y="6016761"/>
            <a:ext cx="3083560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45">
                <a:latin typeface="PT Sans"/>
                <a:cs typeface="PT Sans"/>
              </a:rPr>
              <a:t>scaly-foot</a:t>
            </a:r>
            <a:r>
              <a:rPr dirty="0" sz="2850" spc="-185">
                <a:latin typeface="PT Sans"/>
                <a:cs typeface="PT Sans"/>
              </a:rPr>
              <a:t> </a:t>
            </a:r>
            <a:r>
              <a:rPr dirty="0" sz="2850" spc="-45">
                <a:latin typeface="PT Sans"/>
                <a:cs typeface="PT Sans"/>
              </a:rPr>
              <a:t>gastropod</a:t>
            </a:r>
            <a:endParaRPr sz="2850">
              <a:latin typeface="PT Sans"/>
              <a:cs typeface="PT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438685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83590" y="6016761"/>
            <a:ext cx="2926715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50" i="1">
                <a:latin typeface="PT Sans"/>
                <a:cs typeface="PT Sans"/>
              </a:rPr>
              <a:t>Helicobacteria</a:t>
            </a:r>
            <a:r>
              <a:rPr dirty="0" sz="2850" spc="-160" i="1">
                <a:latin typeface="PT Sans"/>
                <a:cs typeface="PT Sans"/>
              </a:rPr>
              <a:t> </a:t>
            </a:r>
            <a:r>
              <a:rPr dirty="0" sz="2850" spc="-60" i="1">
                <a:latin typeface="PT Sans"/>
                <a:cs typeface="PT Sans"/>
              </a:rPr>
              <a:t>pylori</a:t>
            </a:r>
            <a:endParaRPr sz="2850">
              <a:latin typeface="PT Sans"/>
              <a:cs typeface="PT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438685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07487" y="6016761"/>
            <a:ext cx="3478529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40">
                <a:latin typeface="PT Sans"/>
                <a:cs typeface="PT Sans"/>
              </a:rPr>
              <a:t>water </a:t>
            </a:r>
            <a:r>
              <a:rPr dirty="0" sz="2850" spc="-35">
                <a:latin typeface="PT Sans"/>
                <a:cs typeface="PT Sans"/>
              </a:rPr>
              <a:t>bear</a:t>
            </a:r>
            <a:r>
              <a:rPr dirty="0" sz="2850" spc="-215">
                <a:latin typeface="PT Sans"/>
                <a:cs typeface="PT Sans"/>
              </a:rPr>
              <a:t> </a:t>
            </a:r>
            <a:r>
              <a:rPr dirty="0" sz="2850" spc="-75">
                <a:latin typeface="PT Sans"/>
                <a:cs typeface="PT Sans"/>
              </a:rPr>
              <a:t>(Tardigrade)</a:t>
            </a:r>
            <a:endParaRPr sz="2850">
              <a:latin typeface="PT Sans"/>
              <a:cs typeface="PT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438685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89868" y="6016761"/>
            <a:ext cx="7521575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55">
                <a:latin typeface="PT Sans"/>
                <a:cs typeface="PT Sans"/>
              </a:rPr>
              <a:t>Could</a:t>
            </a:r>
            <a:r>
              <a:rPr dirty="0" sz="2850" spc="-114">
                <a:latin typeface="PT Sans"/>
                <a:cs typeface="PT Sans"/>
              </a:rPr>
              <a:t> </a:t>
            </a:r>
            <a:r>
              <a:rPr dirty="0" sz="2850" spc="-35">
                <a:latin typeface="PT Sans"/>
                <a:cs typeface="PT Sans"/>
              </a:rPr>
              <a:t>there</a:t>
            </a:r>
            <a:r>
              <a:rPr dirty="0" sz="2850" spc="-114">
                <a:latin typeface="PT Sans"/>
                <a:cs typeface="PT Sans"/>
              </a:rPr>
              <a:t> </a:t>
            </a:r>
            <a:r>
              <a:rPr dirty="0" sz="2850" spc="-15">
                <a:latin typeface="PT Sans"/>
                <a:cs typeface="PT Sans"/>
              </a:rPr>
              <a:t>be</a:t>
            </a:r>
            <a:r>
              <a:rPr dirty="0" sz="2850" spc="-110">
                <a:latin typeface="PT Sans"/>
                <a:cs typeface="PT Sans"/>
              </a:rPr>
              <a:t> </a:t>
            </a:r>
            <a:r>
              <a:rPr dirty="0" sz="2850" spc="-45">
                <a:latin typeface="PT Sans"/>
                <a:cs typeface="PT Sans"/>
              </a:rPr>
              <a:t>life</a:t>
            </a:r>
            <a:r>
              <a:rPr dirty="0" sz="2850" spc="-114">
                <a:latin typeface="PT Sans"/>
                <a:cs typeface="PT Sans"/>
              </a:rPr>
              <a:t> </a:t>
            </a:r>
            <a:r>
              <a:rPr dirty="0" sz="2850" spc="-15">
                <a:latin typeface="PT Sans"/>
                <a:cs typeface="PT Sans"/>
              </a:rPr>
              <a:t>on</a:t>
            </a:r>
            <a:r>
              <a:rPr dirty="0" sz="2850" spc="-110">
                <a:latin typeface="PT Sans"/>
                <a:cs typeface="PT Sans"/>
              </a:rPr>
              <a:t> </a:t>
            </a:r>
            <a:r>
              <a:rPr dirty="0" sz="2850" spc="-35">
                <a:latin typeface="PT Sans"/>
                <a:cs typeface="PT Sans"/>
              </a:rPr>
              <a:t>other</a:t>
            </a:r>
            <a:r>
              <a:rPr dirty="0" sz="2850" spc="-114">
                <a:latin typeface="PT Sans"/>
                <a:cs typeface="PT Sans"/>
              </a:rPr>
              <a:t> </a:t>
            </a:r>
            <a:r>
              <a:rPr dirty="0" sz="2850" spc="-40">
                <a:latin typeface="PT Sans"/>
                <a:cs typeface="PT Sans"/>
              </a:rPr>
              <a:t>planets,</a:t>
            </a:r>
            <a:r>
              <a:rPr dirty="0" sz="2850" spc="-335">
                <a:latin typeface="PT Sans"/>
                <a:cs typeface="PT Sans"/>
              </a:rPr>
              <a:t> </a:t>
            </a:r>
            <a:r>
              <a:rPr dirty="0" sz="2850" spc="-30">
                <a:latin typeface="PT Sans"/>
                <a:cs typeface="PT Sans"/>
              </a:rPr>
              <a:t>such</a:t>
            </a:r>
            <a:r>
              <a:rPr dirty="0" sz="2850" spc="-114">
                <a:latin typeface="PT Sans"/>
                <a:cs typeface="PT Sans"/>
              </a:rPr>
              <a:t> </a:t>
            </a:r>
            <a:r>
              <a:rPr dirty="0" sz="2850" spc="-20">
                <a:latin typeface="PT Sans"/>
                <a:cs typeface="PT Sans"/>
              </a:rPr>
              <a:t>as</a:t>
            </a:r>
            <a:r>
              <a:rPr dirty="0" sz="2850" spc="-114">
                <a:latin typeface="PT Sans"/>
                <a:cs typeface="PT Sans"/>
              </a:rPr>
              <a:t> </a:t>
            </a:r>
            <a:r>
              <a:rPr dirty="0" sz="2850" spc="-35">
                <a:latin typeface="PT Sans"/>
                <a:cs typeface="PT Sans"/>
              </a:rPr>
              <a:t>Mars?</a:t>
            </a:r>
            <a:endParaRPr sz="2850">
              <a:latin typeface="PT Sans"/>
              <a:cs typeface="PT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 Wheatley</dc:creator>
  <dc:title>Extremophiles</dc:title>
  <dcterms:created xsi:type="dcterms:W3CDTF">2020-04-06T09:55:37Z</dcterms:created>
  <dcterms:modified xsi:type="dcterms:W3CDTF">2020-04-06T09:55:37Z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2015-11-02T00:00:00Z</vt:filetime>
  </property>
  <property fmtid="{D5CDD505-2E9C-101B-9397-08002B2CF9AE}" pid="3" name="Creator">
    <vt:lpwstr>Safari</vt:lpwstr>
  </property>
  <property fmtid="{D5CDD505-2E9C-101B-9397-08002B2CF9AE}" pid="4" name="LastSaved">
    <vt:filetime>2020-04-06T00:00:00Z</vt:filetime>
  </property>
</Properties>
</file>