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14" d="100"/>
          <a:sy n="114" d="100"/>
        </p:scale>
        <p:origin x="-120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3D50-C069-B84C-91B9-D4E56E04BBDF}" type="datetimeFigureOut">
              <a:rPr lang="en-US" smtClean="0"/>
              <a:pPr/>
              <a:t>23/08/11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2D0A-9057-0A41-9DE2-1A3C839B9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3D50-C069-B84C-91B9-D4E56E04BBDF}" type="datetimeFigureOut">
              <a:rPr lang="en-US" smtClean="0"/>
              <a:pPr/>
              <a:t>23/08/11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2D0A-9057-0A41-9DE2-1A3C839B9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E3D50-C069-B84C-91B9-D4E56E04BBDF}" type="datetimeFigureOut">
              <a:rPr lang="en-US" smtClean="0"/>
              <a:pPr/>
              <a:t>23/08/11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F2D0A-9057-0A41-9DE2-1A3C839B9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Ecosystems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9973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Daintree-rainforest-Bob-Snyder-174585325_e673557caf_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00332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8838" y="377245"/>
            <a:ext cx="3834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300" dirty="0" smtClean="0">
                <a:latin typeface="Arial"/>
                <a:cs typeface="Arial"/>
              </a:rPr>
              <a:t>What type of ecosystem is this?</a:t>
            </a:r>
            <a:endParaRPr lang="en-US" sz="3300" dirty="0">
              <a:latin typeface="Arial"/>
              <a:cs typeface="Arial"/>
            </a:endParaRPr>
          </a:p>
        </p:txBody>
      </p:sp>
      <p:pic>
        <p:nvPicPr>
          <p:cNvPr id="33" name="Picture 32" descr="Tree-Fr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82" y="2819518"/>
            <a:ext cx="1310696" cy="1489428"/>
          </a:xfrm>
          <a:prstGeom prst="rect">
            <a:avLst/>
          </a:prstGeom>
        </p:spPr>
      </p:pic>
      <p:pic>
        <p:nvPicPr>
          <p:cNvPr id="29" name="Picture 28" descr="Spid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044" y="2074806"/>
            <a:ext cx="1310695" cy="1489426"/>
          </a:xfrm>
          <a:prstGeom prst="rect">
            <a:avLst/>
          </a:prstGeom>
        </p:spPr>
      </p:pic>
      <p:pic>
        <p:nvPicPr>
          <p:cNvPr id="24" name="Picture 23" descr="Boyds-Drag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9926" y="3429000"/>
            <a:ext cx="1486700" cy="1366563"/>
          </a:xfrm>
          <a:prstGeom prst="rect">
            <a:avLst/>
          </a:prstGeom>
        </p:spPr>
      </p:pic>
      <p:pic>
        <p:nvPicPr>
          <p:cNvPr id="37" name="Picture 36" descr="Tawny frog mouths.ps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043" y="0"/>
            <a:ext cx="1310695" cy="1486483"/>
          </a:xfrm>
          <a:prstGeom prst="rect">
            <a:avLst/>
          </a:prstGeom>
        </p:spPr>
      </p:pic>
      <p:pic>
        <p:nvPicPr>
          <p:cNvPr id="34" name="Picture 33" descr="Snak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8284"/>
            <a:ext cx="1370932" cy="1554797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 rot="5400000">
            <a:off x="1574321" y="3429000"/>
            <a:ext cx="6858000" cy="1588"/>
          </a:xfrm>
          <a:prstGeom prst="line">
            <a:avLst/>
          </a:prstGeom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8838" y="336597"/>
            <a:ext cx="3160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3600" b="1" i="1" dirty="0" smtClean="0">
                <a:solidFill>
                  <a:prstClr val="black"/>
                </a:solidFill>
              </a:rPr>
              <a:t>Rainforest</a:t>
            </a:r>
            <a:endParaRPr lang="en-US" sz="33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48837" y="1486483"/>
            <a:ext cx="3160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sort of organisms might you find living here?</a:t>
            </a:r>
            <a:endParaRPr lang="en-US" sz="33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lice-Springs-Wynnie-Kwok-Alice-Sprin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1996"/>
            <a:ext cx="9186716" cy="5681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564" y="5459367"/>
            <a:ext cx="76821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300" dirty="0">
                <a:latin typeface="Arial"/>
                <a:cs typeface="Arial"/>
              </a:rPr>
              <a:t>What type of ecosystem is this?</a:t>
            </a:r>
            <a:r>
              <a:rPr lang="en-AU" sz="3300" dirty="0" smtClean="0">
                <a:latin typeface="Arial"/>
                <a:cs typeface="Arial"/>
              </a:rPr>
              <a:t> </a:t>
            </a:r>
            <a:endParaRPr lang="en-US" sz="33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564" y="5423280"/>
            <a:ext cx="383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i="1" dirty="0" smtClean="0"/>
              <a:t>DESERT</a:t>
            </a:r>
            <a:endParaRPr lang="en-US" sz="33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0812" y="5429128"/>
            <a:ext cx="5523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What sort of organisms might you find living here?</a:t>
            </a:r>
            <a:r>
              <a:rPr lang="en-AU" sz="3600" dirty="0" smtClean="0"/>
              <a:t> </a:t>
            </a:r>
            <a:endParaRPr lang="en-US" sz="3300" dirty="0">
              <a:latin typeface="Arial"/>
              <a:cs typeface="Arial"/>
            </a:endParaRPr>
          </a:p>
        </p:txBody>
      </p:sp>
      <p:pic>
        <p:nvPicPr>
          <p:cNvPr id="12" name="Picture 11" descr="Bilb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64" y="2887804"/>
            <a:ext cx="1553365" cy="1765187"/>
          </a:xfrm>
          <a:prstGeom prst="rect">
            <a:avLst/>
          </a:prstGeom>
        </p:spPr>
      </p:pic>
      <p:pic>
        <p:nvPicPr>
          <p:cNvPr id="19" name="Picture 18" descr="Din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812" y="1624439"/>
            <a:ext cx="1613911" cy="1833989"/>
          </a:xfrm>
          <a:prstGeom prst="rect">
            <a:avLst/>
          </a:prstGeom>
        </p:spPr>
      </p:pic>
      <p:pic>
        <p:nvPicPr>
          <p:cNvPr id="21" name="Picture 20" descr="Kangaro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375" y="707445"/>
            <a:ext cx="1617107" cy="1833989"/>
          </a:xfrm>
          <a:prstGeom prst="rect">
            <a:avLst/>
          </a:prstGeom>
        </p:spPr>
      </p:pic>
      <p:pic>
        <p:nvPicPr>
          <p:cNvPr id="22" name="Picture 21" descr="Spinifix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853" y="3429000"/>
            <a:ext cx="1617107" cy="1833989"/>
          </a:xfrm>
          <a:prstGeom prst="rect">
            <a:avLst/>
          </a:prstGeom>
        </p:spPr>
      </p:pic>
      <p:pic>
        <p:nvPicPr>
          <p:cNvPr id="24" name="Picture 23" descr="Thorny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805" y="3737080"/>
            <a:ext cx="1615195" cy="1831821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0" y="5417582"/>
            <a:ext cx="9144000" cy="30240"/>
          </a:xfrm>
          <a:prstGeom prst="line">
            <a:avLst/>
          </a:prstGeom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etland-Paul-Ricketts-Wetlands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2000"/>
            <a:ext cx="9144000" cy="5674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564" y="5423280"/>
            <a:ext cx="383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i="1" dirty="0" smtClean="0"/>
              <a:t>WETLANDS</a:t>
            </a:r>
            <a:endParaRPr lang="en-US" sz="33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0812" y="5429128"/>
            <a:ext cx="5523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What sort of organisms might you find living here?</a:t>
            </a:r>
            <a:r>
              <a:rPr lang="en-AU" sz="3600" dirty="0" smtClean="0"/>
              <a:t> </a:t>
            </a:r>
            <a:endParaRPr lang="en-US" sz="33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564" y="5459367"/>
            <a:ext cx="76821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300" dirty="0">
                <a:latin typeface="Arial"/>
                <a:cs typeface="Arial"/>
              </a:rPr>
              <a:t>What type of ecosystem is this?</a:t>
            </a:r>
            <a:r>
              <a:rPr lang="en-AU" sz="3300" dirty="0" smtClean="0">
                <a:latin typeface="Arial"/>
                <a:cs typeface="Arial"/>
              </a:rPr>
              <a:t> </a:t>
            </a:r>
            <a:endParaRPr lang="en-US" sz="3300" dirty="0">
              <a:latin typeface="Arial"/>
              <a:cs typeface="Arial"/>
            </a:endParaRPr>
          </a:p>
        </p:txBody>
      </p:sp>
      <p:pic>
        <p:nvPicPr>
          <p:cNvPr id="12" name="Picture 11" descr="Snake-Paul-Ricketts-Western-Tiger-Snake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551" y="2252762"/>
            <a:ext cx="1641086" cy="1864871"/>
          </a:xfrm>
          <a:prstGeom prst="rect">
            <a:avLst/>
          </a:prstGeom>
        </p:spPr>
      </p:pic>
      <p:pic>
        <p:nvPicPr>
          <p:cNvPr id="13" name="Picture 12" descr="Motorbike-frog-Chid-Akash-149795771_60bbb5b31b_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43" y="3154958"/>
            <a:ext cx="1644337" cy="1864871"/>
          </a:xfrm>
          <a:prstGeom prst="rect">
            <a:avLst/>
          </a:prstGeom>
        </p:spPr>
      </p:pic>
      <p:pic>
        <p:nvPicPr>
          <p:cNvPr id="14" name="Picture 13" descr="Duck-Paul-Ricketts-Pacific-Black-Duck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7662" y="2089639"/>
            <a:ext cx="1644337" cy="1868565"/>
          </a:xfrm>
          <a:prstGeom prst="rect">
            <a:avLst/>
          </a:prstGeom>
        </p:spPr>
      </p:pic>
      <p:pic>
        <p:nvPicPr>
          <p:cNvPr id="15" name="Picture 14" descr="Dragonfly-Paul-Ricketts-Dragonfly0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9831" y="-153726"/>
            <a:ext cx="1644337" cy="186856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0" y="5422069"/>
            <a:ext cx="9144000" cy="17138"/>
          </a:xfrm>
          <a:prstGeom prst="line">
            <a:avLst/>
          </a:prstGeom>
          <a:ln w="508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_ecosyste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4521"/>
            <a:ext cx="9201952" cy="689781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27253" y="1511968"/>
            <a:ext cx="7291702" cy="3527905"/>
          </a:xfrm>
          <a:prstGeom prst="roundRect">
            <a:avLst/>
          </a:prstGeom>
          <a:solidFill>
            <a:schemeClr val="lt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09454" y="1653083"/>
            <a:ext cx="6777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500" b="1" dirty="0" smtClean="0">
                <a:latin typeface="Arial"/>
                <a:cs typeface="Arial"/>
              </a:rPr>
              <a:t>All these ecosystems are rich in species.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9454" y="3691080"/>
            <a:ext cx="71357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500" b="1" i="1" dirty="0" smtClean="0">
                <a:latin typeface="Arial"/>
                <a:cs typeface="Arial"/>
              </a:rPr>
              <a:t>there’s </a:t>
            </a:r>
            <a:r>
              <a:rPr lang="en-AU" sz="3500" b="1" i="1" dirty="0" smtClean="0">
                <a:latin typeface="Arial"/>
                <a:cs typeface="Arial"/>
              </a:rPr>
              <a:t>another ecosystem that can be even more </a:t>
            </a:r>
            <a:r>
              <a:rPr lang="en-AU" sz="3500" b="1" i="1" dirty="0" smtClean="0">
                <a:latin typeface="Arial"/>
                <a:cs typeface="Arial"/>
              </a:rPr>
              <a:t>diverse … </a:t>
            </a:r>
            <a:endParaRPr lang="en-US" sz="3500" dirty="0"/>
          </a:p>
        </p:txBody>
      </p:sp>
      <p:sp>
        <p:nvSpPr>
          <p:cNvPr id="8" name="TextBox 7"/>
          <p:cNvSpPr txBox="1"/>
          <p:nvPr/>
        </p:nvSpPr>
        <p:spPr>
          <a:xfrm>
            <a:off x="1189777" y="2972576"/>
            <a:ext cx="11480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200" b="1" i="1" dirty="0" smtClean="0">
                <a:latin typeface="Arial"/>
                <a:cs typeface="Arial"/>
              </a:rPr>
              <a:t>But</a:t>
            </a:r>
            <a:endParaRPr lang="en-US" sz="420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yn Abbott DSC076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6638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1635"/>
            <a:ext cx="8229600" cy="5589298"/>
          </a:xfrm>
        </p:spPr>
        <p:txBody>
          <a:bodyPr>
            <a:noAutofit/>
          </a:bodyPr>
          <a:lstStyle/>
          <a:p>
            <a:r>
              <a:rPr lang="en-US" sz="8400" b="1" i="1" dirty="0" smtClean="0">
                <a:solidFill>
                  <a:schemeClr val="bg1"/>
                </a:solidFill>
                <a:effectLst>
                  <a:outerShdw blurRad="50800" dist="57150" dir="2700000">
                    <a:srgbClr val="000000"/>
                  </a:outerShdw>
                </a:effectLst>
              </a:rPr>
              <a:t>SOIL</a:t>
            </a:r>
            <a:r>
              <a:rPr lang="en-US" sz="8400" b="1" i="1" dirty="0" smtClean="0">
                <a:solidFill>
                  <a:schemeClr val="bg1"/>
                </a:solidFill>
                <a:effectLst>
                  <a:outerShdw blurRad="50800" dist="57150" dir="2700000">
                    <a:srgbClr val="000000"/>
                  </a:outerShdw>
                </a:effectLst>
              </a:rPr>
              <a:t>!</a:t>
            </a:r>
            <a:endParaRPr lang="en-US" sz="8400" b="1" i="1" dirty="0">
              <a:solidFill>
                <a:schemeClr val="bg1"/>
              </a:solidFill>
              <a:effectLst>
                <a:outerShdw blurRad="50800" dist="57150" dir="2700000">
                  <a:srgbClr val="000000"/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422069"/>
            <a:ext cx="9144000" cy="1435931"/>
            <a:chOff x="0" y="5422069"/>
            <a:chExt cx="9144000" cy="1435931"/>
          </a:xfrm>
        </p:grpSpPr>
        <p:sp>
          <p:nvSpPr>
            <p:cNvPr id="6" name="Rectangle 5"/>
            <p:cNvSpPr/>
            <p:nvPr/>
          </p:nvSpPr>
          <p:spPr>
            <a:xfrm>
              <a:off x="0" y="5422069"/>
              <a:ext cx="9144000" cy="1435931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5422069"/>
              <a:ext cx="9144000" cy="17138"/>
            </a:xfrm>
            <a:prstGeom prst="line">
              <a:avLst/>
            </a:prstGeom>
            <a:ln w="508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0" y="557536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spc="-70" dirty="0"/>
              <a:t>What sort of organisms might you find living here?</a:t>
            </a:r>
            <a:r>
              <a:rPr lang="en-AU" sz="3600" spc="-70" dirty="0" smtClean="0"/>
              <a:t> </a:t>
            </a:r>
            <a:endParaRPr lang="en-US" sz="3300" spc="-70" dirty="0">
              <a:latin typeface="Arial"/>
              <a:cs typeface="Arial"/>
            </a:endParaRPr>
          </a:p>
        </p:txBody>
      </p:sp>
      <p:pic>
        <p:nvPicPr>
          <p:cNvPr id="12" name="Picture 11" descr="Ant-Franz-Uhlenhorst-358439414_7b044a7e03_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462" y="3429000"/>
            <a:ext cx="1644338" cy="1868566"/>
          </a:xfrm>
          <a:prstGeom prst="rect">
            <a:avLst/>
          </a:prstGeom>
        </p:spPr>
      </p:pic>
      <p:pic>
        <p:nvPicPr>
          <p:cNvPr id="13" name="Picture 12" descr="centiped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190" y="0"/>
            <a:ext cx="1674818" cy="1903202"/>
          </a:xfrm>
          <a:prstGeom prst="rect">
            <a:avLst/>
          </a:prstGeom>
        </p:spPr>
      </p:pic>
      <p:pic>
        <p:nvPicPr>
          <p:cNvPr id="14" name="Picture 13" descr="Earthwor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283" y="1960927"/>
            <a:ext cx="1674818" cy="1903202"/>
          </a:xfrm>
          <a:prstGeom prst="rect">
            <a:avLst/>
          </a:prstGeom>
        </p:spPr>
      </p:pic>
      <p:pic>
        <p:nvPicPr>
          <p:cNvPr id="15" name="Picture 14" descr="Pie-dish-beet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2468" y="3623480"/>
            <a:ext cx="1674818" cy="1903202"/>
          </a:xfrm>
          <a:prstGeom prst="rect">
            <a:avLst/>
          </a:prstGeom>
        </p:spPr>
      </p:pic>
      <p:pic>
        <p:nvPicPr>
          <p:cNvPr id="16" name="Picture 15" descr="Slater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795" y="658091"/>
            <a:ext cx="1671205" cy="1895343"/>
          </a:xfrm>
          <a:prstGeom prst="rect">
            <a:avLst/>
          </a:prstGeom>
        </p:spPr>
      </p:pic>
      <p:pic>
        <p:nvPicPr>
          <p:cNvPr id="17" name="Picture 16" descr="Spide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8904" y="-79019"/>
            <a:ext cx="1674818" cy="190320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yn Abbott DSC076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6565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427829"/>
            <a:ext cx="9144000" cy="1435931"/>
            <a:chOff x="0" y="5422069"/>
            <a:chExt cx="9144000" cy="1435931"/>
          </a:xfrm>
        </p:grpSpPr>
        <p:sp>
          <p:nvSpPr>
            <p:cNvPr id="6" name="Rectangle 5"/>
            <p:cNvSpPr/>
            <p:nvPr/>
          </p:nvSpPr>
          <p:spPr>
            <a:xfrm>
              <a:off x="0" y="5422069"/>
              <a:ext cx="9144000" cy="1435931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5422069"/>
              <a:ext cx="9144000" cy="17138"/>
            </a:xfrm>
            <a:prstGeom prst="line">
              <a:avLst/>
            </a:prstGeom>
            <a:ln w="508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0" y="5565478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/>
              <a:t>There’s a lot more to soil than this, </a:t>
            </a:r>
          </a:p>
          <a:p>
            <a:pPr algn="ctr"/>
            <a:r>
              <a:rPr lang="en-AU" sz="3600" dirty="0" smtClean="0"/>
              <a:t>you just need a closer look.  </a:t>
            </a:r>
            <a:endParaRPr lang="en-US" sz="3300" spc="-7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5855228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/>
              <a:t>With the help of a microscope you can see…</a:t>
            </a:r>
            <a:endParaRPr lang="en-US" sz="3300" spc="-70" dirty="0">
              <a:latin typeface="Arial"/>
              <a:cs typeface="Arial"/>
            </a:endParaRPr>
          </a:p>
        </p:txBody>
      </p:sp>
      <p:pic>
        <p:nvPicPr>
          <p:cNvPr id="11" name="Picture 10" descr="Springtails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74" y="200638"/>
            <a:ext cx="1640213" cy="1863879"/>
          </a:xfrm>
          <a:prstGeom prst="rect">
            <a:avLst/>
          </a:prstGeom>
        </p:spPr>
      </p:pic>
      <p:pic>
        <p:nvPicPr>
          <p:cNvPr id="12" name="Picture 11" descr="Springtail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290" y="31053"/>
            <a:ext cx="1640214" cy="1863879"/>
          </a:xfrm>
          <a:prstGeom prst="rect">
            <a:avLst/>
          </a:prstGeom>
        </p:spPr>
      </p:pic>
      <p:pic>
        <p:nvPicPr>
          <p:cNvPr id="13" name="Picture 12" descr="Springtail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105" y="3181176"/>
            <a:ext cx="1619895" cy="18407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86845" y="2534845"/>
            <a:ext cx="2570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75000"/>
                    </a:srgbClr>
                  </a:outerShdw>
                </a:effectLst>
                <a:latin typeface="Arial Bold"/>
                <a:cs typeface="Arial Bold"/>
              </a:rPr>
              <a:t>springtails</a:t>
            </a:r>
            <a:endParaRPr lang="en-US" sz="36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75000"/>
                  </a:srgbClr>
                </a:outerShdw>
              </a:effectLst>
              <a:latin typeface="Arial Bold"/>
              <a:cs typeface="Arial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49666" y="2534845"/>
            <a:ext cx="1390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75000"/>
                    </a:srgbClr>
                  </a:outerShdw>
                </a:effectLst>
                <a:latin typeface="Arial Bold"/>
                <a:cs typeface="Arial Bold"/>
              </a:rPr>
              <a:t>mites</a:t>
            </a:r>
            <a:endParaRPr lang="en-US" sz="36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75000"/>
                  </a:srgbClr>
                </a:outerShdw>
              </a:effectLst>
              <a:latin typeface="Arial Bold"/>
              <a:cs typeface="Arial Bold"/>
            </a:endParaRPr>
          </a:p>
        </p:txBody>
      </p:sp>
      <p:pic>
        <p:nvPicPr>
          <p:cNvPr id="16" name="Picture 15" descr="Mite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0074" y="3386825"/>
            <a:ext cx="1704654" cy="1937107"/>
          </a:xfrm>
          <a:prstGeom prst="rect">
            <a:avLst/>
          </a:prstGeom>
        </p:spPr>
      </p:pic>
      <p:pic>
        <p:nvPicPr>
          <p:cNvPr id="17" name="Picture 16" descr="Mite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029882"/>
            <a:ext cx="1640214" cy="1863879"/>
          </a:xfrm>
          <a:prstGeom prst="rect">
            <a:avLst/>
          </a:prstGeom>
        </p:spPr>
      </p:pic>
      <p:pic>
        <p:nvPicPr>
          <p:cNvPr id="19" name="Picture 18" descr="Mite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4790" y="512462"/>
            <a:ext cx="1640214" cy="1863880"/>
          </a:xfrm>
          <a:prstGeom prst="rect">
            <a:avLst/>
          </a:prstGeom>
        </p:spPr>
      </p:pic>
      <p:pic>
        <p:nvPicPr>
          <p:cNvPr id="20" name="Picture 19" descr="Mite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4828" y="3490722"/>
            <a:ext cx="1704654" cy="193710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42838" y="2534845"/>
            <a:ext cx="4058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75000"/>
                    </a:srgbClr>
                  </a:outerShdw>
                </a:effectLst>
                <a:latin typeface="Arial Bold"/>
                <a:cs typeface="Arial Bold"/>
              </a:rPr>
              <a:t>pseudoscorpions</a:t>
            </a:r>
            <a:endParaRPr lang="en-US" sz="36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75000"/>
                  </a:srgbClr>
                </a:outerShdw>
              </a:effectLst>
              <a:latin typeface="Arial Bold"/>
              <a:cs typeface="Arial Bold"/>
            </a:endParaRPr>
          </a:p>
        </p:txBody>
      </p:sp>
      <p:pic>
        <p:nvPicPr>
          <p:cNvPr id="22" name="Picture 21" descr="Pseudoscorpion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3894" y="1894932"/>
            <a:ext cx="1612359" cy="1832226"/>
          </a:xfrm>
          <a:prstGeom prst="rect">
            <a:avLst/>
          </a:prstGeom>
        </p:spPr>
      </p:pic>
      <p:pic>
        <p:nvPicPr>
          <p:cNvPr id="23" name="Picture 22" descr="Pseudoscorpion2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6848" y="3646343"/>
            <a:ext cx="1612359" cy="1832226"/>
          </a:xfrm>
          <a:prstGeom prst="rect">
            <a:avLst/>
          </a:prstGeom>
        </p:spPr>
      </p:pic>
      <p:pic>
        <p:nvPicPr>
          <p:cNvPr id="24" name="Picture 23" descr="Nematod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0949" y="-38318"/>
            <a:ext cx="1680941" cy="19101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08340" y="2534845"/>
            <a:ext cx="2673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75000"/>
                    </a:srgbClr>
                  </a:outerShdw>
                </a:effectLst>
                <a:latin typeface="Arial Bold"/>
                <a:cs typeface="Arial Bold"/>
              </a:rPr>
              <a:t>nematodes</a:t>
            </a:r>
            <a:endParaRPr lang="en-US" sz="36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75000"/>
                  </a:srgbClr>
                </a:outerShdw>
              </a:effectLst>
              <a:latin typeface="Arial Bold"/>
              <a:cs typeface="Arial Bold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9" grpId="0"/>
      <p:bldP spid="14" grpId="0"/>
      <p:bldP spid="14" grpId="1"/>
      <p:bldP spid="15" grpId="0"/>
      <p:bldP spid="15" grpId="1"/>
      <p:bldP spid="21" grpId="0"/>
      <p:bldP spid="21" grpId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yn Abbott DSC076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2646" y="-2446050"/>
            <a:ext cx="13569292" cy="10176970"/>
          </a:xfrm>
          <a:prstGeom prst="rect">
            <a:avLst/>
          </a:prstGeom>
        </p:spPr>
      </p:pic>
      <p:grpSp>
        <p:nvGrpSpPr>
          <p:cNvPr id="2" name="Group 4"/>
          <p:cNvGrpSpPr/>
          <p:nvPr/>
        </p:nvGrpSpPr>
        <p:grpSpPr>
          <a:xfrm>
            <a:off x="0" y="5427829"/>
            <a:ext cx="9144000" cy="1435931"/>
            <a:chOff x="0" y="5422069"/>
            <a:chExt cx="9144000" cy="1435931"/>
          </a:xfrm>
        </p:grpSpPr>
        <p:sp>
          <p:nvSpPr>
            <p:cNvPr id="6" name="Rectangle 5"/>
            <p:cNvSpPr/>
            <p:nvPr/>
          </p:nvSpPr>
          <p:spPr>
            <a:xfrm>
              <a:off x="0" y="5422069"/>
              <a:ext cx="9144000" cy="1435931"/>
            </a:xfrm>
            <a:prstGeom prst="rect">
              <a:avLst/>
            </a:prstGeom>
            <a:solidFill>
              <a:schemeClr val="bg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5422069"/>
              <a:ext cx="9144000" cy="17138"/>
            </a:xfrm>
            <a:prstGeom prst="line">
              <a:avLst/>
            </a:prstGeom>
            <a:ln w="508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0" y="55488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/>
              <a:t>These are so tiny you’d find billions in every square metre of soil. </a:t>
            </a:r>
            <a:endParaRPr lang="en-US" sz="3300" spc="-5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5855228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spc="-100" dirty="0" smtClean="0"/>
              <a:t>If you could get even closer then you would see… </a:t>
            </a:r>
            <a:endParaRPr lang="en-US" sz="3300" spc="-100" dirty="0">
              <a:latin typeface="Arial"/>
              <a:cs typeface="Arial"/>
            </a:endParaRPr>
          </a:p>
        </p:txBody>
      </p:sp>
      <p:pic>
        <p:nvPicPr>
          <p:cNvPr id="27" name="Picture 26" descr="Fungi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289" y="364296"/>
            <a:ext cx="1680941" cy="1910160"/>
          </a:xfrm>
          <a:prstGeom prst="rect">
            <a:avLst/>
          </a:prstGeom>
        </p:spPr>
      </p:pic>
      <p:pic>
        <p:nvPicPr>
          <p:cNvPr id="28" name="Picture 27" descr="Fungi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008" y="750456"/>
            <a:ext cx="1680941" cy="1910160"/>
          </a:xfrm>
          <a:prstGeom prst="rect">
            <a:avLst/>
          </a:prstGeom>
        </p:spPr>
      </p:pic>
      <p:pic>
        <p:nvPicPr>
          <p:cNvPr id="29" name="Picture 28" descr="Fungi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059" y="3429000"/>
            <a:ext cx="1680941" cy="19101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568623" y="2544005"/>
            <a:ext cx="2006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75000"/>
                    </a:srgbClr>
                  </a:outerShdw>
                </a:effectLst>
                <a:latin typeface="Arial Bold"/>
                <a:cs typeface="Arial Bold"/>
              </a:rPr>
              <a:t>bacteria</a:t>
            </a:r>
            <a:endParaRPr lang="en-US" sz="36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75000"/>
                  </a:srgbClr>
                </a:outerShdw>
              </a:effectLst>
              <a:latin typeface="Arial Bold"/>
              <a:cs typeface="Arial Bold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52720" y="2534845"/>
            <a:ext cx="1312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75000"/>
                    </a:srgbClr>
                  </a:outerShdw>
                </a:effectLst>
                <a:latin typeface="Arial Bold"/>
                <a:cs typeface="Arial Bold"/>
              </a:rPr>
              <a:t>fungi</a:t>
            </a:r>
            <a:endParaRPr lang="en-US" sz="36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75000"/>
                  </a:srgbClr>
                </a:outerShdw>
              </a:effectLst>
              <a:latin typeface="Arial Bold"/>
              <a:cs typeface="Arial Bold"/>
            </a:endParaRPr>
          </a:p>
        </p:txBody>
      </p:sp>
      <p:pic>
        <p:nvPicPr>
          <p:cNvPr id="32" name="Picture 31" descr="Bacteria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492" y="3517668"/>
            <a:ext cx="1680941" cy="1910161"/>
          </a:xfrm>
          <a:prstGeom prst="rect">
            <a:avLst/>
          </a:prstGeom>
        </p:spPr>
      </p:pic>
      <p:pic>
        <p:nvPicPr>
          <p:cNvPr id="33" name="Picture 32" descr="Bacteria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3860" y="2179916"/>
            <a:ext cx="1680941" cy="1910160"/>
          </a:xfrm>
          <a:prstGeom prst="rect">
            <a:avLst/>
          </a:prstGeom>
        </p:spPr>
      </p:pic>
      <p:pic>
        <p:nvPicPr>
          <p:cNvPr id="34" name="Picture 33" descr="Bacteria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2249" y="0"/>
            <a:ext cx="1680942" cy="1910161"/>
          </a:xfrm>
          <a:prstGeom prst="rect">
            <a:avLst/>
          </a:prstGeom>
        </p:spPr>
      </p:pic>
      <p:pic>
        <p:nvPicPr>
          <p:cNvPr id="35" name="Picture 34" descr="Bacteria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537" y="3181177"/>
            <a:ext cx="1680941" cy="191016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30" grpId="0"/>
      <p:bldP spid="30" grpId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2F2F2"/>
                </a:solidFill>
              </a:rPr>
              <a:t>© 2011, The University of Western Australia</a:t>
            </a:r>
            <a:endParaRPr lang="en-US" sz="2000" dirty="0">
              <a:solidFill>
                <a:srgbClr val="F2F2F2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ast0713  |  version 1.0</a:t>
            </a:r>
          </a:p>
          <a:p>
            <a:r>
              <a:rPr lang="en-US" sz="1400" dirty="0" smtClean="0"/>
              <a:t>For conditions of use see </a:t>
            </a:r>
            <a:r>
              <a:rPr lang="en-US" sz="1400" dirty="0" err="1" smtClean="0"/>
              <a:t>spice.wa.edu.au</a:t>
            </a:r>
            <a:r>
              <a:rPr lang="en-US" sz="1400" dirty="0" smtClean="0"/>
              <a:t>/usage</a:t>
            </a:r>
          </a:p>
          <a:p>
            <a:r>
              <a:rPr lang="en-US" sz="1400" dirty="0" smtClean="0"/>
              <a:t>Developed for the Department of Education, Western Australia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334819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172</Words>
  <Application>Microsoft Macintosh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Ecosystems</vt:lpstr>
      <vt:lpstr>PowerPoint Presentation</vt:lpstr>
      <vt:lpstr>PowerPoint Presentation</vt:lpstr>
      <vt:lpstr>PowerPoint Presentation</vt:lpstr>
      <vt:lpstr>PowerPoint Presentation</vt:lpstr>
      <vt:lpstr>SOIL!</vt:lpstr>
      <vt:lpstr>PowerPoint Presentation</vt:lpstr>
      <vt:lpstr>PowerPoint Presentation</vt:lpstr>
      <vt:lpstr>© 2011, The University of Western Australia</vt:lpstr>
    </vt:vector>
  </TitlesOfParts>
  <Company>DUIT Multimedia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Hutton</dc:creator>
  <cp:lastModifiedBy>Michael Wheatley</cp:lastModifiedBy>
  <cp:revision>35</cp:revision>
  <cp:lastPrinted>2011-08-10T02:55:21Z</cp:lastPrinted>
  <dcterms:created xsi:type="dcterms:W3CDTF">2011-08-22T06:32:44Z</dcterms:created>
  <dcterms:modified xsi:type="dcterms:W3CDTF">2011-08-23T03:29:46Z</dcterms:modified>
</cp:coreProperties>
</file>